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11"/>
  </p:notesMasterIdLst>
  <p:sldIdLst>
    <p:sldId id="256" r:id="rId3"/>
    <p:sldId id="258" r:id="rId4"/>
    <p:sldId id="259" r:id="rId5"/>
    <p:sldId id="260" r:id="rId6"/>
    <p:sldId id="266" r:id="rId7"/>
    <p:sldId id="261" r:id="rId8"/>
    <p:sldId id="267" r:id="rId9"/>
    <p:sldId id="257"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F6ED2-A736-4F24-8823-9F7A81B10D7F}" v="2" dt="2021-11-18T06:20:43.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2" autoAdjust="0"/>
  </p:normalViewPr>
  <p:slideViewPr>
    <p:cSldViewPr snapToGrid="0">
      <p:cViewPr varScale="1">
        <p:scale>
          <a:sx n="111" d="100"/>
          <a:sy n="111" d="100"/>
        </p:scale>
        <p:origin x="9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80F4-9E49-4157-A27B-9167FF781D51}" type="datetimeFigureOut">
              <a:rPr kumimoji="1" lang="ja-JP" altLang="en-US" smtClean="0"/>
              <a:t>2021/11/21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135CB-5828-487B-BC99-FDED7226CACC}" type="slidenum">
              <a:rPr kumimoji="1" lang="ja-JP" altLang="en-US" smtClean="0"/>
              <a:t>‹#›</a:t>
            </a:fld>
            <a:endParaRPr kumimoji="1" lang="ja-JP" altLang="en-US"/>
          </a:p>
        </p:txBody>
      </p:sp>
    </p:spTree>
    <p:extLst>
      <p:ext uri="{BB962C8B-B14F-4D97-AF65-F5344CB8AC3E}">
        <p14:creationId xmlns:p14="http://schemas.microsoft.com/office/powerpoint/2010/main" val="3810188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1</a:t>
            </a:fld>
            <a:endParaRPr kumimoji="1" lang="ja-JP" altLang="en-US"/>
          </a:p>
        </p:txBody>
      </p:sp>
    </p:spTree>
    <p:extLst>
      <p:ext uri="{BB962C8B-B14F-4D97-AF65-F5344CB8AC3E}">
        <p14:creationId xmlns:p14="http://schemas.microsoft.com/office/powerpoint/2010/main" val="195787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2</a:t>
            </a:fld>
            <a:endParaRPr kumimoji="1" lang="ja-JP" altLang="en-US"/>
          </a:p>
        </p:txBody>
      </p:sp>
    </p:spTree>
    <p:extLst>
      <p:ext uri="{BB962C8B-B14F-4D97-AF65-F5344CB8AC3E}">
        <p14:creationId xmlns:p14="http://schemas.microsoft.com/office/powerpoint/2010/main" val="320150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3</a:t>
            </a:fld>
            <a:endParaRPr kumimoji="1" lang="ja-JP" altLang="en-US"/>
          </a:p>
        </p:txBody>
      </p:sp>
    </p:spTree>
    <p:extLst>
      <p:ext uri="{BB962C8B-B14F-4D97-AF65-F5344CB8AC3E}">
        <p14:creationId xmlns:p14="http://schemas.microsoft.com/office/powerpoint/2010/main" val="328229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4</a:t>
            </a:fld>
            <a:endParaRPr kumimoji="1" lang="ja-JP" altLang="en-US"/>
          </a:p>
        </p:txBody>
      </p:sp>
    </p:spTree>
    <p:extLst>
      <p:ext uri="{BB962C8B-B14F-4D97-AF65-F5344CB8AC3E}">
        <p14:creationId xmlns:p14="http://schemas.microsoft.com/office/powerpoint/2010/main" val="262207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5</a:t>
            </a:fld>
            <a:endParaRPr kumimoji="1" lang="ja-JP" altLang="en-US"/>
          </a:p>
        </p:txBody>
      </p:sp>
    </p:spTree>
    <p:extLst>
      <p:ext uri="{BB962C8B-B14F-4D97-AF65-F5344CB8AC3E}">
        <p14:creationId xmlns:p14="http://schemas.microsoft.com/office/powerpoint/2010/main" val="270942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6</a:t>
            </a:fld>
            <a:endParaRPr kumimoji="1" lang="ja-JP" altLang="en-US"/>
          </a:p>
        </p:txBody>
      </p:sp>
    </p:spTree>
    <p:extLst>
      <p:ext uri="{BB962C8B-B14F-4D97-AF65-F5344CB8AC3E}">
        <p14:creationId xmlns:p14="http://schemas.microsoft.com/office/powerpoint/2010/main" val="23950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F7BE4-55B4-4B6F-A6B2-7925B83033E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91CDC0-4FE1-416B-A9DD-112B2563759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6CF67D-A29C-4788-92C5-B637B20A01F3}"/>
              </a:ext>
            </a:extLst>
          </p:cNvPr>
          <p:cNvSpPr>
            <a:spLocks noGrp="1"/>
          </p:cNvSpPr>
          <p:nvPr>
            <p:ph type="dt" sz="half" idx="10"/>
          </p:nvPr>
        </p:nvSpPr>
        <p:spPr/>
        <p:txBody>
          <a:bodyPr/>
          <a:lstStyle/>
          <a:p>
            <a:fld id="{C10AB2B7-D152-463F-B729-65B32C7C22BD}" type="datetime1">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D2072476-8BA4-4FDD-A157-AB00B513D8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2035FC-A5F2-4730-A261-88B85B68EF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2042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F3DD1-334D-4532-8047-31F75A3E95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8826F1-5569-4A20-B525-1EE45EA191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03C2A5-70F4-4B62-B70C-1405599F2982}"/>
              </a:ext>
            </a:extLst>
          </p:cNvPr>
          <p:cNvSpPr>
            <a:spLocks noGrp="1"/>
          </p:cNvSpPr>
          <p:nvPr>
            <p:ph type="dt" sz="half" idx="10"/>
          </p:nvPr>
        </p:nvSpPr>
        <p:spPr/>
        <p:txBody>
          <a:bodyPr/>
          <a:lstStyle/>
          <a:p>
            <a:fld id="{95CBBA55-0FED-464A-9A32-776D311A7F1A}" type="datetime1">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A345BD52-B553-4962-94C9-82135E19DE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8AE9D0-ED19-4964-A00D-ED5803DC05C1}"/>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53317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36B457-DCDD-4007-9809-FC1BE65357D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07BA0E-C929-4CE3-A7DE-0D0ED086C5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4AD47D-AD3C-40F0-8FEF-5295F59D6694}"/>
              </a:ext>
            </a:extLst>
          </p:cNvPr>
          <p:cNvSpPr>
            <a:spLocks noGrp="1"/>
          </p:cNvSpPr>
          <p:nvPr>
            <p:ph type="dt" sz="half" idx="10"/>
          </p:nvPr>
        </p:nvSpPr>
        <p:spPr/>
        <p:txBody>
          <a:bodyPr/>
          <a:lstStyle/>
          <a:p>
            <a:fld id="{40DD8F75-0C0E-4820-9D0D-B7A3B2CC26D9}" type="datetime1">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6CA66AA9-84F5-4E72-9BAE-FEA97D8D1F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C211E5-E21F-4BE9-8F9E-CE3E4258BB1E}"/>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2032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77AD0-18A7-476B-9317-FF7394CF20B9}"/>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91B4D33-5D4C-4300-9405-E4983BB7D8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9BFA59-3B39-4639-9219-9246A62A1EE4}"/>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780A4463-55D4-4383-B20A-B933B66D3C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47D340-4C8F-4F79-AED2-B569ACC49D48}"/>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280538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62390-FF88-4A25-89AA-4ECAA699B5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13073F-D12E-4534-AB4C-D7B09C8997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8BCD00-D342-4702-AFAB-31D4885569F9}"/>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A3FF9DA5-213F-4240-9C1E-216C5B8C54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A2454-A3BF-4228-BEBC-362C5DB557E5}"/>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64159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51D806-BAE7-4342-9A05-072F734D13AD}"/>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35C573-41F6-4304-BD42-DC02D63CC931}"/>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B512780-03C4-44DB-AB39-39A0F6247417}"/>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BEF3AF71-5EED-4FFA-B166-0E8243ACA5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79E887-A826-46AE-83A3-66E20CB41955}"/>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151017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AB7554-579C-4BC6-A818-9812208E1A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146C9A-DD3D-4698-B236-2914740D4DD7}"/>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D683E21-8CE4-4C1A-8361-86F8E1CF5BC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C75AFB1-FBC8-45AE-9B29-1917135BA101}"/>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E1FCAE24-D9DE-4C0D-BC08-CD6645334F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5AD10B-EC0A-4FBF-8349-08F39FC8856B}"/>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399742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BC17F6-CCC9-4085-A6AB-308259D9D5E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60174F-ABBE-4CCE-AF84-F185A51147C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41F504D-6E86-431F-BF71-81CC26AEBBE4}"/>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7226CF4-94F7-40D1-960E-2E4FC37E6FC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0D24038-31D6-4001-8B29-BBC631AB7528}"/>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CAD019B-3E0C-4442-BB61-F499AF784016}"/>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8" name="フッター プレースホルダー 7">
            <a:extLst>
              <a:ext uri="{FF2B5EF4-FFF2-40B4-BE49-F238E27FC236}">
                <a16:creationId xmlns:a16="http://schemas.microsoft.com/office/drawing/2014/main" id="{7BC4813F-C11C-472A-9E7D-00463EAE935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8E4C04-0E4F-4954-AB72-8849A9E2023B}"/>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701297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7C61A2-A9C0-42F4-8D89-6ACB73725F0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A99900C-45CD-46DD-B002-7536D7B22D0C}"/>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4" name="フッター プレースホルダー 3">
            <a:extLst>
              <a:ext uri="{FF2B5EF4-FFF2-40B4-BE49-F238E27FC236}">
                <a16:creationId xmlns:a16="http://schemas.microsoft.com/office/drawing/2014/main" id="{088E6BB0-DB42-4EF8-BDB2-9D6522C9339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76A1F20-9507-4963-8094-ADFD4B35F771}"/>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3608391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A02DD32-DD5D-4EF5-8166-F55F27A59443}"/>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3" name="フッター プレースホルダー 2">
            <a:extLst>
              <a:ext uri="{FF2B5EF4-FFF2-40B4-BE49-F238E27FC236}">
                <a16:creationId xmlns:a16="http://schemas.microsoft.com/office/drawing/2014/main" id="{CD2966A7-C2F1-4DF7-B47B-7816236EF2F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66CFEA-D8DF-4FD9-A734-8C06D755F6B3}"/>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849983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7C3AAE-1232-4F57-9491-52B0042728B3}"/>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B53545-9576-4F85-8D45-8EB495FA6D47}"/>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D527D4A-43EA-4E85-A90F-9F56CAC156F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697BF9-4BFC-4178-AA1B-03D72D21E026}"/>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CD95F8DE-BAA0-4275-AFFC-F8A2CB0164D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4BDED9-56DA-4E00-9809-DC510ADC9DCF}"/>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211090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54E34-754D-4162-A88D-B032D2D90F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52BEA0-33AA-4E72-B359-AE40661AA5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947423-E72B-49D0-902A-E574DAECC10C}"/>
              </a:ext>
            </a:extLst>
          </p:cNvPr>
          <p:cNvSpPr>
            <a:spLocks noGrp="1"/>
          </p:cNvSpPr>
          <p:nvPr>
            <p:ph type="dt" sz="half" idx="10"/>
          </p:nvPr>
        </p:nvSpPr>
        <p:spPr/>
        <p:txBody>
          <a:bodyPr/>
          <a:lstStyle/>
          <a:p>
            <a:fld id="{9A16F4F9-2FE8-4DA8-AF64-D4F429F9A4BF}" type="datetime1">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D73242B2-32F1-4762-AB0F-10B5CCC3BB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C008BE-1F02-427A-98A1-19483EEB1D93}"/>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195756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240A7-4B74-4B33-8307-DE945A0541B0}"/>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0D8D2C-268C-4DD8-ABFC-0297884384D2}"/>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66B7A28-EA2E-4D2E-96B6-DFDFD0660AA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AEA39A-AF4F-4FF4-9BAE-5296C9F4AE78}"/>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D47391A7-5C14-4ABF-9C01-083210C925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E1D317-127E-4D44-87C3-F06265E81CDC}"/>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220098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F0322-8B4F-4ABE-9185-C3E5752C1C2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8D8EF5-CA64-49DB-85A9-42F6BBBE9D9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EA7B5F-0D51-4EFC-A104-D465991BA27F}"/>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BDF22D7D-90CE-4038-AB57-D7CFC661B0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91F7C8-65B7-4BEC-9033-3DFB10700D25}"/>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2263513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6D30CF-6129-4BDB-85F8-F8610CE80E8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8CFE1C-6880-4C5C-A7A6-C43F23DA2FBB}"/>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8FD258-3947-4657-AFCC-D5A1278494F3}"/>
              </a:ext>
            </a:extLst>
          </p:cNvPr>
          <p:cNvSpPr>
            <a:spLocks noGrp="1"/>
          </p:cNvSpPr>
          <p:nvPr>
            <p:ph type="dt" sz="half" idx="10"/>
          </p:nvPr>
        </p:nvSpPr>
        <p:spPr/>
        <p:txBody>
          <a:bodyPr/>
          <a:lstStyle/>
          <a:p>
            <a:fld id="{9278D93B-7BED-4CFB-95AF-833979267910}"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24701EEF-88B3-4757-8CFC-C454B70278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11C913-42E7-4875-A72F-59FDA87D2F6B}"/>
              </a:ext>
            </a:extLst>
          </p:cNvPr>
          <p:cNvSpPr>
            <a:spLocks noGrp="1"/>
          </p:cNvSpPr>
          <p:nvPr>
            <p:ph type="sldNum" sz="quarter" idx="12"/>
          </p:nvPr>
        </p:nvSpPr>
        <p:spPr/>
        <p:txBody>
          <a:body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130813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DE5F5-FCDF-4366-87D8-ABD4781439E5}"/>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337B3F-7B41-4C51-A307-E0DC1FC84EF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E7BDF0-F33F-4EEC-97F2-E7B8FD767CE5}"/>
              </a:ext>
            </a:extLst>
          </p:cNvPr>
          <p:cNvSpPr>
            <a:spLocks noGrp="1"/>
          </p:cNvSpPr>
          <p:nvPr>
            <p:ph type="dt" sz="half" idx="10"/>
          </p:nvPr>
        </p:nvSpPr>
        <p:spPr/>
        <p:txBody>
          <a:bodyPr/>
          <a:lstStyle/>
          <a:p>
            <a:fld id="{A610B4E0-A81E-482A-8E27-B82EB493D7F9}" type="datetime1">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723D99C0-2144-482A-B00D-E8EE42EA90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C8B36E-59FC-420C-A411-0C880F2C015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45350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62D0E-9BC9-45EF-848A-B20359259B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1BB95D-6A40-41E0-AE65-2F9C7DA7524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A9C30B-174E-472F-A945-7357A27E8B6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8A16AE-143B-43DD-9498-426A809B4053}"/>
              </a:ext>
            </a:extLst>
          </p:cNvPr>
          <p:cNvSpPr>
            <a:spLocks noGrp="1"/>
          </p:cNvSpPr>
          <p:nvPr>
            <p:ph type="dt" sz="half" idx="10"/>
          </p:nvPr>
        </p:nvSpPr>
        <p:spPr/>
        <p:txBody>
          <a:bodyPr/>
          <a:lstStyle/>
          <a:p>
            <a:fld id="{903BE494-3575-4C7C-98F0-549E5D951C1B}" type="datetime1">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F97B9606-39A6-4897-A3F0-A54B668390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AF5D85-7D9C-456F-ADFA-A45467D677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0917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DC044-DE94-44FC-B115-456ED3D7340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08D971-2B2E-470C-8D45-84D9C7C5665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302D6E-3FDA-4696-B011-ED792ED31B5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DC53E2-841F-45C6-9D78-5BF9AB5AF83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F1A09B-859D-43C3-816A-72CA7B101F4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2130F6-DB7F-45EF-8F40-7446B634F746}"/>
              </a:ext>
            </a:extLst>
          </p:cNvPr>
          <p:cNvSpPr>
            <a:spLocks noGrp="1"/>
          </p:cNvSpPr>
          <p:nvPr>
            <p:ph type="dt" sz="half" idx="10"/>
          </p:nvPr>
        </p:nvSpPr>
        <p:spPr/>
        <p:txBody>
          <a:bodyPr/>
          <a:lstStyle/>
          <a:p>
            <a:fld id="{534529F5-78B2-4691-8838-3A176BFCF05D}" type="datetime1">
              <a:rPr kumimoji="1" lang="ja-JP" altLang="en-US" smtClean="0"/>
              <a:t>2021/11/21</a:t>
            </a:fld>
            <a:endParaRPr kumimoji="1" lang="ja-JP" altLang="en-US"/>
          </a:p>
        </p:txBody>
      </p:sp>
      <p:sp>
        <p:nvSpPr>
          <p:cNvPr id="8" name="フッター プレースホルダー 7">
            <a:extLst>
              <a:ext uri="{FF2B5EF4-FFF2-40B4-BE49-F238E27FC236}">
                <a16:creationId xmlns:a16="http://schemas.microsoft.com/office/drawing/2014/main" id="{14A1CF7E-8261-4E8A-950D-341818BCA9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2FC13CE-E619-4558-AE33-1E8990AF0D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6042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4F6E8-343A-4777-9B53-5C4B18D63F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8FC9CB-3CA6-45D7-BBF9-7E0A6DA69626}"/>
              </a:ext>
            </a:extLst>
          </p:cNvPr>
          <p:cNvSpPr>
            <a:spLocks noGrp="1"/>
          </p:cNvSpPr>
          <p:nvPr>
            <p:ph type="dt" sz="half" idx="10"/>
          </p:nvPr>
        </p:nvSpPr>
        <p:spPr/>
        <p:txBody>
          <a:bodyPr/>
          <a:lstStyle/>
          <a:p>
            <a:fld id="{EB27B952-B6CE-426F-9B6E-EFC5D0E2BE39}" type="datetime1">
              <a:rPr kumimoji="1" lang="ja-JP" altLang="en-US" smtClean="0"/>
              <a:t>2021/11/21</a:t>
            </a:fld>
            <a:endParaRPr kumimoji="1" lang="ja-JP" altLang="en-US"/>
          </a:p>
        </p:txBody>
      </p:sp>
      <p:sp>
        <p:nvSpPr>
          <p:cNvPr id="4" name="フッター プレースホルダー 3">
            <a:extLst>
              <a:ext uri="{FF2B5EF4-FFF2-40B4-BE49-F238E27FC236}">
                <a16:creationId xmlns:a16="http://schemas.microsoft.com/office/drawing/2014/main" id="{BB84D48B-5C1C-4B2E-9C1E-EAB93CAF9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0DA3B5-33E9-44B5-8958-7BBAE86D78DB}"/>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0236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1925DB-52CC-48EA-97BA-17E5B99DF4F5}"/>
              </a:ext>
            </a:extLst>
          </p:cNvPr>
          <p:cNvSpPr>
            <a:spLocks noGrp="1"/>
          </p:cNvSpPr>
          <p:nvPr>
            <p:ph type="dt" sz="half" idx="10"/>
          </p:nvPr>
        </p:nvSpPr>
        <p:spPr/>
        <p:txBody>
          <a:bodyPr/>
          <a:lstStyle/>
          <a:p>
            <a:fld id="{205D412D-3DC1-45AC-B601-858CD4C35F76}" type="datetime1">
              <a:rPr kumimoji="1" lang="ja-JP" altLang="en-US" smtClean="0"/>
              <a:t>2021/11/21</a:t>
            </a:fld>
            <a:endParaRPr kumimoji="1" lang="ja-JP" altLang="en-US"/>
          </a:p>
        </p:txBody>
      </p:sp>
      <p:sp>
        <p:nvSpPr>
          <p:cNvPr id="3" name="フッター プレースホルダー 2">
            <a:extLst>
              <a:ext uri="{FF2B5EF4-FFF2-40B4-BE49-F238E27FC236}">
                <a16:creationId xmlns:a16="http://schemas.microsoft.com/office/drawing/2014/main" id="{83EED198-A4AA-4C5F-A4E3-8200F0A35C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A00C244-3438-4F6A-B5BB-DC55D593838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4879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E3F9A-D71C-4356-AB8F-5EF5B2808BF4}"/>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F77BB5-6579-4C75-92DF-15270834CFB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0771B6-F6D2-4980-BD23-726E3EF9D6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6CC3F0-FC43-43C4-9E89-15096CCD7F68}"/>
              </a:ext>
            </a:extLst>
          </p:cNvPr>
          <p:cNvSpPr>
            <a:spLocks noGrp="1"/>
          </p:cNvSpPr>
          <p:nvPr>
            <p:ph type="dt" sz="half" idx="10"/>
          </p:nvPr>
        </p:nvSpPr>
        <p:spPr/>
        <p:txBody>
          <a:bodyPr/>
          <a:lstStyle/>
          <a:p>
            <a:fld id="{0DE19EE4-9806-4DAC-9B84-4C02B1004E57}" type="datetime1">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0BB7E536-06CC-43C2-82A0-48E79BA71A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0F0FB3-DBD5-41D4-9248-B4C78117A5C2}"/>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4108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1C88B-7CE0-4219-832A-83C26C2C0C85}"/>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51826A-0EC0-4079-957F-E87B8CE46FB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710CFC-FBC3-4DCD-B4FB-625CB7753D5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4FF7E37-9ADA-40A7-B814-082CF463386B}"/>
              </a:ext>
            </a:extLst>
          </p:cNvPr>
          <p:cNvSpPr>
            <a:spLocks noGrp="1"/>
          </p:cNvSpPr>
          <p:nvPr>
            <p:ph type="dt" sz="half" idx="10"/>
          </p:nvPr>
        </p:nvSpPr>
        <p:spPr/>
        <p:txBody>
          <a:bodyPr/>
          <a:lstStyle/>
          <a:p>
            <a:fld id="{451118B3-1E12-4061-A941-E3A05F158F9C}" type="datetime1">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3658DCB0-D783-4B75-AE05-14BFC709E2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F1CFFB-EB01-431A-BABA-DAF1A5B81F5C}"/>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25494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29204F3-2E88-4764-B31B-699795A83B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EF8B8B-1A99-41B6-A051-D90317DDD9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7E96B0D5-8CAB-4AD6-BA6D-488A8B4D0B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C92D-3A18-4F69-A13F-AE4AEB73B016}" type="datetime1">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181008C9-9197-4E2B-8A08-57516073E8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2BBCF7-0456-4568-A9E0-49B85DB11EB7}"/>
              </a:ext>
            </a:extLst>
          </p:cNvPr>
          <p:cNvSpPr>
            <a:spLocks noGrp="1"/>
          </p:cNvSpPr>
          <p:nvPr>
            <p:ph type="sldNum" sz="quarter" idx="4"/>
          </p:nvPr>
        </p:nvSpPr>
        <p:spPr>
          <a:xfrm>
            <a:off x="8648700" y="6599873"/>
            <a:ext cx="4953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1C8C209-2824-4C64-AE41-02F26CB68BE2}" type="slidenum">
              <a:rPr lang="ja-JP" altLang="en-US" smtClean="0"/>
              <a:pPr/>
              <a:t>‹#›</a:t>
            </a:fld>
            <a:endParaRPr lang="ja-JP" altLang="en-US" dirty="0"/>
          </a:p>
        </p:txBody>
      </p:sp>
    </p:spTree>
    <p:extLst>
      <p:ext uri="{BB962C8B-B14F-4D97-AF65-F5344CB8AC3E}">
        <p14:creationId xmlns:p14="http://schemas.microsoft.com/office/powerpoint/2010/main" val="36755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2E450C0-0568-48E4-93A1-F9F7B9FE4A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4B992C-B306-430C-825B-BD1ED57399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39D843-9391-4DD0-B2F6-FFEAE9C9B8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8D93B-7BED-4CFB-95AF-833979267910}"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52F7BFF0-8435-46F5-93D3-39EA23E2EA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55A2C6F-C493-4632-82FC-9052E334E3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50E81-9697-4375-9F32-C3A5ED1EA2DC}" type="slidenum">
              <a:rPr kumimoji="1" lang="ja-JP" altLang="en-US" smtClean="0"/>
              <a:t>‹#›</a:t>
            </a:fld>
            <a:endParaRPr kumimoji="1" lang="ja-JP" altLang="en-US"/>
          </a:p>
        </p:txBody>
      </p:sp>
    </p:spTree>
    <p:extLst>
      <p:ext uri="{BB962C8B-B14F-4D97-AF65-F5344CB8AC3E}">
        <p14:creationId xmlns:p14="http://schemas.microsoft.com/office/powerpoint/2010/main" val="3161369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vatican.va/content/francesco/en/audiences/2020/documents/papa-francesco_20200930_udienza-generale.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w2.vatican.va/content/francesco/en/encyclicals/documents/papa-francesco_20150524_enciclica-laudato-si.html#53" TargetMode="External"/><Relationship Id="rId3" Type="http://schemas.openxmlformats.org/officeDocument/2006/relationships/hyperlink" Target="http://www.vatican.va/content/benedict-xvi/en/homilies/2005/documents/hf_ben-xvi_hom_20050424_inizio-pontificato.html" TargetMode="External"/><Relationship Id="rId7" Type="http://schemas.openxmlformats.org/officeDocument/2006/relationships/hyperlink" Target="http://w2.vatican.va/content/francesco/en/encyclicals/documents/papa-francesco_20150524_enciclica-laudato-si.html#22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2.vatican.va/content/francesco/en/encyclicals/documents/papa-francesco_20150524_enciclica-laudato-si.html#239" TargetMode="External"/><Relationship Id="rId11" Type="http://schemas.openxmlformats.org/officeDocument/2006/relationships/hyperlink" Target="https://www.amazon.co.jp/%E4%B8%96%E7%95%8C%E3%81%AF%E3%80%8C%E9%96%A2%E4%BF%82%E3%80%8D%E3%81%A7%E3%81%A7%E3%81%8D%E3%81%A6%E3%81%84%E3%82%8B-%E7%BE%8E%E3%81%97%E3%81%8F%E3%82%82%E9%81%8E%E6%BF%80%E3%81%AA%E9%87%8F%E5%AD%90%E8%AB%96-%E3%82%AB%E3%83%AB%E3%83%AD%E3%83%BB%E3%83%AD%E3%83%B4%E3%82%A7%E3%83%83%E3%83%AA/dp/4140818816/ref=sr_1_1?__mk_ja_JP=%E3%82%AB%E3%82%BF%E3%82%AB%E3%83%8A&amp;crid=3AQYN28KT22RD&amp;keywords=%E4%B8%96%E7%95%8C%E3%81%AF%E9%96%A2%E4%BF%82%E3%81%A7%E3%81%A7%E3%81%8D%E3%81%A6%E3%81%84%E3%82%8B&amp;qid=1636269868&amp;sprefix=%E4%B8%96%E7%95%8C%E3%81%AF%E9%96%A2%E4%BF%82%E3%81%A7%2Caps%2C268&amp;sr=8-1" TargetMode="External"/><Relationship Id="rId5" Type="http://schemas.openxmlformats.org/officeDocument/2006/relationships/hyperlink" Target="http://w2.vatican.va/content/francesco/en/encyclicals/documents/papa-francesco_20150524_enciclica-laudato-si.html#69" TargetMode="External"/><Relationship Id="rId10" Type="http://schemas.openxmlformats.org/officeDocument/2006/relationships/hyperlink" Target="https://llc-research.jp/blog/column/270-being-and-existence/" TargetMode="External"/><Relationship Id="rId4" Type="http://schemas.openxmlformats.org/officeDocument/2006/relationships/hyperlink" Target="http://w2.vatican.va/content/francesco/en/encyclicals/documents/papa-francesco_20150524_enciclica-laudato-si.html#65" TargetMode="External"/><Relationship Id="rId9" Type="http://schemas.openxmlformats.org/officeDocument/2006/relationships/hyperlink" Target="http://w2.vatican.va/content/francesco/en/encyclicals/documents/papa-francesco_20150524_enciclica-laudato-si.html#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lc-research.jp/blog/column/267-objective-reality-is-inconceivable-for-huma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vatican.va/content/francesco/en/apost_exhortations/documents/papa-francesco_esortazione-ap_20131124_evangelii-gaudium.html#No_to_an_economy_of_exclus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lc-research.jp/blog/column/267-objective-reality-is-inconceivable-for-huma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vatican.va/archive/catechism_lt/index_lt.htm" TargetMode="External"/><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hyperlink" Target="https://www.usccb.org/sites/default/files/flipbooks/catechis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72AE519-0FC3-479F-8244-2BA9CCE85C9E}"/>
              </a:ext>
            </a:extLst>
          </p:cNvPr>
          <p:cNvSpPr>
            <a:spLocks noGrp="1"/>
          </p:cNvSpPr>
          <p:nvPr>
            <p:ph type="subTitle" idx="1"/>
          </p:nvPr>
        </p:nvSpPr>
        <p:spPr>
          <a:xfrm>
            <a:off x="1142998" y="5880871"/>
            <a:ext cx="6858000" cy="877641"/>
          </a:xfrm>
        </p:spPr>
        <p:txBody>
          <a:bodyPr>
            <a:normAutofit lnSpcReduction="10000"/>
          </a:bodyPr>
          <a:lstStyle/>
          <a:p>
            <a:r>
              <a:rPr kumimoji="1" lang="en-US" altLang="ja-JP" sz="1400" dirty="0"/>
              <a:t>2021.11.20</a:t>
            </a:r>
            <a:r>
              <a:rPr kumimoji="1" lang="ja-JP" altLang="en-US" sz="1400" dirty="0"/>
              <a:t>＠真生会館</a:t>
            </a:r>
            <a:endParaRPr kumimoji="1" lang="en-US" altLang="ja-JP" sz="1400" dirty="0"/>
          </a:p>
          <a:p>
            <a:r>
              <a:rPr kumimoji="1" lang="ja-JP" altLang="en-US" sz="1400" dirty="0"/>
              <a:t>半訳：齋藤旬</a:t>
            </a:r>
            <a:endParaRPr kumimoji="1" lang="en-US" altLang="ja-JP" sz="1400" dirty="0"/>
          </a:p>
          <a:p>
            <a:r>
              <a:rPr kumimoji="1" lang="en-US" altLang="ja-JP" sz="1400" dirty="0"/>
              <a:t>2021.11.10</a:t>
            </a:r>
            <a:r>
              <a:rPr lang="ja-JP" altLang="en-US" sz="1400" dirty="0"/>
              <a:t> </a:t>
            </a:r>
            <a:r>
              <a:rPr lang="en-US" altLang="ja-JP" sz="1400" dirty="0"/>
              <a:t>rev.5</a:t>
            </a:r>
            <a:endParaRPr kumimoji="1" lang="ja-JP" altLang="en-US" dirty="0"/>
          </a:p>
        </p:txBody>
      </p:sp>
      <p:sp>
        <p:nvSpPr>
          <p:cNvPr id="4" name="タイトル 1">
            <a:extLst>
              <a:ext uri="{FF2B5EF4-FFF2-40B4-BE49-F238E27FC236}">
                <a16:creationId xmlns:a16="http://schemas.microsoft.com/office/drawing/2014/main" id="{187CFF21-C3DC-4DCF-AC70-43A11ED7739C}"/>
              </a:ext>
            </a:extLst>
          </p:cNvPr>
          <p:cNvSpPr>
            <a:spLocks noGrp="1"/>
          </p:cNvSpPr>
          <p:nvPr>
            <p:ph type="ctrTitle"/>
          </p:nvPr>
        </p:nvSpPr>
        <p:spPr>
          <a:xfrm>
            <a:off x="220922" y="164540"/>
            <a:ext cx="8702154" cy="1616529"/>
          </a:xfrm>
        </p:spPr>
        <p:txBody>
          <a:bodyPr anchor="ctr" anchorCtr="0">
            <a:normAutofit/>
          </a:bodyPr>
          <a:lstStyle/>
          <a:p>
            <a:r>
              <a:rPr kumimoji="1" lang="ja-JP" altLang="en-US"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真生会館 学び合いの会 分科会</a:t>
            </a:r>
            <a:br>
              <a:rPr kumimoji="1" lang="en-US" altLang="ja-JP"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教皇フランシスコの思想</a:t>
            </a:r>
            <a:br>
              <a:rPr kumimoji="1" lang="en-US" altLang="ja-JP"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en-US" altLang="ja-JP" sz="1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a:t>
            </a:r>
            <a:br>
              <a:rPr kumimoji="1" lang="en-US" altLang="ja-JP"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新カテケーシス：この地上世界を癒すために</a:t>
            </a:r>
            <a:endParaRPr kumimoji="1" lang="ja-JP" altLang="en-US" sz="5400" dirty="0"/>
          </a:p>
        </p:txBody>
      </p:sp>
      <p:pic>
        <p:nvPicPr>
          <p:cNvPr id="1026" name="Picture 2">
            <a:extLst>
              <a:ext uri="{FF2B5EF4-FFF2-40B4-BE49-F238E27FC236}">
                <a16:creationId xmlns:a16="http://schemas.microsoft.com/office/drawing/2014/main" id="{43302751-7867-4BBE-82CC-86B1C19E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1" y="2594695"/>
            <a:ext cx="1888968" cy="299236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202186DA-AAA5-4029-9BE9-E6427CD23140}"/>
              </a:ext>
            </a:extLst>
          </p:cNvPr>
          <p:cNvSpPr>
            <a:spLocks noGrp="1"/>
          </p:cNvSpPr>
          <p:nvPr>
            <p:ph type="sldNum" sz="quarter" idx="12"/>
          </p:nvPr>
        </p:nvSpPr>
        <p:spPr/>
        <p:txBody>
          <a:bodyPr/>
          <a:lstStyle/>
          <a:p>
            <a:fld id="{61C8C209-2824-4C64-AE41-02F26CB68BE2}" type="slidenum">
              <a:rPr kumimoji="1" lang="ja-JP" altLang="en-US" smtClean="0"/>
              <a:t>1</a:t>
            </a:fld>
            <a:endParaRPr kumimoji="1" lang="ja-JP" altLang="en-US"/>
          </a:p>
        </p:txBody>
      </p:sp>
      <p:pic>
        <p:nvPicPr>
          <p:cNvPr id="2" name="図 1">
            <a:extLst>
              <a:ext uri="{FF2B5EF4-FFF2-40B4-BE49-F238E27FC236}">
                <a16:creationId xmlns:a16="http://schemas.microsoft.com/office/drawing/2014/main" id="{75F0B7E4-5492-40F1-B671-B89D1F7A4515}"/>
              </a:ext>
            </a:extLst>
          </p:cNvPr>
          <p:cNvPicPr>
            <a:picLocks noChangeAspect="1"/>
          </p:cNvPicPr>
          <p:nvPr/>
        </p:nvPicPr>
        <p:blipFill>
          <a:blip r:embed="rId4"/>
          <a:stretch>
            <a:fillRect/>
          </a:stretch>
        </p:blipFill>
        <p:spPr>
          <a:xfrm>
            <a:off x="6131082" y="2594695"/>
            <a:ext cx="2648247" cy="1763774"/>
          </a:xfrm>
          <a:prstGeom prst="rect">
            <a:avLst/>
          </a:prstGeom>
        </p:spPr>
      </p:pic>
      <p:sp>
        <p:nvSpPr>
          <p:cNvPr id="6" name="テキスト ボックス 5">
            <a:extLst>
              <a:ext uri="{FF2B5EF4-FFF2-40B4-BE49-F238E27FC236}">
                <a16:creationId xmlns:a16="http://schemas.microsoft.com/office/drawing/2014/main" id="{36FF2F3A-EB55-4E21-9F5E-38C2E108F903}"/>
              </a:ext>
            </a:extLst>
          </p:cNvPr>
          <p:cNvSpPr txBox="1"/>
          <p:nvPr/>
        </p:nvSpPr>
        <p:spPr>
          <a:xfrm>
            <a:off x="905608" y="1654553"/>
            <a:ext cx="7950068" cy="923330"/>
          </a:xfrm>
          <a:prstGeom prst="rect">
            <a:avLst/>
          </a:prstGeom>
          <a:noFill/>
        </p:spPr>
        <p:txBody>
          <a:bodyPr wrap="square" rtlCol="0">
            <a:spAutoFit/>
          </a:bodyPr>
          <a:lstStyle/>
          <a:p>
            <a:r>
              <a:rPr lang="en-US" altLang="ja-JP" sz="1800" dirty="0"/>
              <a:t>9. </a:t>
            </a:r>
            <a:r>
              <a:rPr lang="ja-JP" altLang="en-US" sz="1800" dirty="0"/>
              <a:t>救いと癒しの主イエスと共に未来を準備する　　　</a:t>
            </a:r>
            <a:r>
              <a:rPr kumimoji="1" lang="ja-JP" altLang="en-US" sz="1800" dirty="0"/>
              <a:t>：</a:t>
            </a:r>
            <a:r>
              <a:rPr kumimoji="1" lang="en-US" altLang="ja-JP" sz="1800" dirty="0"/>
              <a:t>p.p.2-5      </a:t>
            </a:r>
            <a:r>
              <a:rPr kumimoji="1" lang="ja-JP" altLang="en-US" sz="1800" dirty="0">
                <a:hlinkClick r:id="rId5"/>
              </a:rPr>
              <a:t>原英文</a:t>
            </a:r>
            <a:r>
              <a:rPr kumimoji="1" lang="ja-JP" altLang="en-US" sz="1800" dirty="0"/>
              <a:t>　　</a:t>
            </a:r>
            <a:br>
              <a:rPr kumimoji="1" lang="en-US" altLang="ja-JP" sz="1800" dirty="0"/>
            </a:br>
            <a:r>
              <a:rPr kumimoji="1" lang="ja-JP" altLang="en-US" sz="1800" dirty="0"/>
              <a:t>★</a:t>
            </a:r>
            <a:r>
              <a:rPr kumimoji="1" lang="ja-JP" altLang="en-US" sz="1400" dirty="0"/>
              <a:t>巻末に「カテケーシスの考察」として幾つか設問。その</a:t>
            </a:r>
            <a:r>
              <a:rPr kumimoji="1" lang="en-US" altLang="ja-JP" sz="1400" dirty="0"/>
              <a:t>6</a:t>
            </a:r>
            <a:r>
              <a:rPr kumimoji="1" lang="ja-JP" altLang="en-US" sz="1400" dirty="0"/>
              <a:t>は、　　</a:t>
            </a:r>
            <a:r>
              <a:rPr kumimoji="1" lang="ja-JP" altLang="en-US" sz="1800" dirty="0"/>
              <a:t>：</a:t>
            </a:r>
            <a:r>
              <a:rPr kumimoji="1" lang="en-US" altLang="ja-JP" sz="1800" dirty="0"/>
              <a:t>p.p.6</a:t>
            </a:r>
          </a:p>
          <a:p>
            <a:r>
              <a:rPr kumimoji="1" lang="ja-JP" altLang="en-US" dirty="0"/>
              <a:t>　　　</a:t>
            </a:r>
            <a:r>
              <a:rPr kumimoji="1" lang="ja-JP" altLang="en-US" sz="1400" dirty="0"/>
              <a:t>カテキズム</a:t>
            </a:r>
            <a:r>
              <a:rPr kumimoji="1" lang="en-US" altLang="ja-JP" sz="1400" dirty="0"/>
              <a:t>1420 1421 </a:t>
            </a:r>
            <a:r>
              <a:rPr kumimoji="1" lang="ja-JP" altLang="en-US" sz="1400" dirty="0"/>
              <a:t>悔悛の秘跡と病者への聖油の秘跡　　</a:t>
            </a:r>
            <a:r>
              <a:rPr kumimoji="1" lang="ja-JP" altLang="en-US" dirty="0"/>
              <a:t>：</a:t>
            </a:r>
            <a:r>
              <a:rPr kumimoji="1" lang="en-US" altLang="ja-JP" dirty="0"/>
              <a:t>p.p.7-8</a:t>
            </a:r>
            <a:endParaRPr kumimoji="1" lang="ja-JP" altLang="en-US" dirty="0"/>
          </a:p>
        </p:txBody>
      </p:sp>
      <p:sp>
        <p:nvSpPr>
          <p:cNvPr id="7" name="テキスト ボックス 6">
            <a:extLst>
              <a:ext uri="{FF2B5EF4-FFF2-40B4-BE49-F238E27FC236}">
                <a16:creationId xmlns:a16="http://schemas.microsoft.com/office/drawing/2014/main" id="{73DB62FC-E670-48A4-8983-69EAA1001D13}"/>
              </a:ext>
            </a:extLst>
          </p:cNvPr>
          <p:cNvSpPr txBox="1"/>
          <p:nvPr/>
        </p:nvSpPr>
        <p:spPr>
          <a:xfrm>
            <a:off x="2884515" y="2630685"/>
            <a:ext cx="3374967" cy="3119572"/>
          </a:xfrm>
          <a:prstGeom prst="rect">
            <a:avLst/>
          </a:prstGeom>
          <a:noFill/>
        </p:spPr>
        <p:txBody>
          <a:bodyPr wrap="square" rtlCol="0">
            <a:spAutoFit/>
          </a:bodyPr>
          <a:lstStyle/>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Introduction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Faith and human dignity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preferential option for the poor and the virtue of charity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universal destination of  goods  and the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Solidarity and the virtue of faith</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Love and the common good</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Care of the common home and contemplative dimension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Subsidiarity and the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Preparing the future together with Jesus who saves and heals</a:t>
            </a:r>
            <a:endPar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1C314405-4E4E-4619-9799-29CF0E15706F}"/>
              </a:ext>
            </a:extLst>
          </p:cNvPr>
          <p:cNvSpPr/>
          <p:nvPr/>
        </p:nvSpPr>
        <p:spPr>
          <a:xfrm>
            <a:off x="3189722" y="5278998"/>
            <a:ext cx="2764551" cy="423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上向き折線 8">
            <a:extLst>
              <a:ext uri="{FF2B5EF4-FFF2-40B4-BE49-F238E27FC236}">
                <a16:creationId xmlns:a16="http://schemas.microsoft.com/office/drawing/2014/main" id="{39152CCA-8851-47C2-9E51-29A0D84249A3}"/>
              </a:ext>
            </a:extLst>
          </p:cNvPr>
          <p:cNvSpPr/>
          <p:nvPr/>
        </p:nvSpPr>
        <p:spPr>
          <a:xfrm>
            <a:off x="874237" y="2254496"/>
            <a:ext cx="537521" cy="3540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95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39566" y="2305"/>
            <a:ext cx="9064867" cy="523284"/>
          </a:xfrm>
        </p:spPr>
        <p:txBody>
          <a:bodyPr>
            <a:normAutofit fontScale="90000"/>
          </a:bodyPr>
          <a:lstStyle/>
          <a:p>
            <a:pPr algn="ctr"/>
            <a:r>
              <a:rPr lang="ja-JP" altLang="en-US" sz="1600" b="1" dirty="0"/>
              <a:t>イエスは、彼の愛し方と癒し方（ルカ</a:t>
            </a:r>
            <a:r>
              <a:rPr lang="en-US" altLang="ja-JP" sz="1600" b="1" dirty="0"/>
              <a:t>10</a:t>
            </a:r>
            <a:r>
              <a:rPr lang="ja-JP" altLang="en-US" sz="1600" b="1" dirty="0"/>
              <a:t>･</a:t>
            </a:r>
            <a:r>
              <a:rPr lang="en-US" altLang="ja-JP" sz="1600" b="1" dirty="0"/>
              <a:t>1-9</a:t>
            </a:r>
            <a:r>
              <a:rPr lang="ja-JP" altLang="en-US" sz="1600" b="1" dirty="0"/>
              <a:t>、ヨハネ</a:t>
            </a:r>
            <a:r>
              <a:rPr lang="en-US" altLang="ja-JP" sz="1600" b="1" dirty="0"/>
              <a:t>15</a:t>
            </a:r>
            <a:r>
              <a:rPr lang="ja-JP" altLang="en-US" sz="1600" b="1" dirty="0"/>
              <a:t>･</a:t>
            </a:r>
            <a:r>
              <a:rPr lang="en-US" altLang="ja-JP" sz="1600" b="1" dirty="0"/>
              <a:t>9-17</a:t>
            </a:r>
            <a:r>
              <a:rPr lang="ja-JP" altLang="en-US" sz="1600" b="1" dirty="0"/>
              <a:t>）を行うのに必要な</a:t>
            </a:r>
            <a:r>
              <a:rPr lang="en-US" altLang="ja-JP" sz="1600" b="1" dirty="0"/>
              <a:t>gifts</a:t>
            </a:r>
            <a:r>
              <a:rPr lang="ja-JP" altLang="en-US" sz="1600" b="1" dirty="0"/>
              <a:t>（才能、賜物）、つまり、</a:t>
            </a:r>
            <a:br>
              <a:rPr lang="en-US" altLang="ja-JP" sz="1600" b="1" dirty="0"/>
            </a:br>
            <a:r>
              <a:rPr lang="ja-JP" altLang="en-US" sz="1600" b="1" dirty="0"/>
              <a:t>人種や言語や民族を区別せずに全ての人をケアするために必要な</a:t>
            </a:r>
            <a:r>
              <a:rPr lang="en-US" altLang="ja-JP" sz="1600" b="1" dirty="0"/>
              <a:t>gifts</a:t>
            </a:r>
            <a:r>
              <a:rPr lang="ja-JP" altLang="en-US" sz="1600" b="1" dirty="0"/>
              <a:t>、これを私達にも与えて下さいます。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525589"/>
            <a:ext cx="4420998" cy="5836609"/>
          </a:xfrm>
        </p:spPr>
        <p:txBody>
          <a:bodyPr>
            <a:noAutofit/>
          </a:bodyPr>
          <a:lstStyle/>
          <a:p>
            <a:pPr marL="0" indent="0" algn="just">
              <a:lnSpc>
                <a:spcPts val="1100"/>
              </a:lnSpc>
              <a:spcBef>
                <a:spcPts val="600"/>
              </a:spcBef>
              <a:buNone/>
            </a:pPr>
            <a:r>
              <a:rPr lang="en-US" altLang="ja-JP" sz="1100" b="0" i="1" dirty="0">
                <a:solidFill>
                  <a:srgbClr val="000000"/>
                </a:solidFill>
                <a:effectLst/>
                <a:latin typeface="Tahoma" panose="020B0604030504040204" pitchFamily="34" charset="0"/>
              </a:rPr>
              <a:t>9. </a:t>
            </a:r>
            <a:r>
              <a:rPr lang="en-US" altLang="ja-JP" sz="1100" i="1" dirty="0">
                <a:solidFill>
                  <a:srgbClr val="000000"/>
                </a:solidFill>
                <a:effectLst/>
                <a:latin typeface="Tahoma" panose="020B0604030504040204" pitchFamily="34" charset="0"/>
              </a:rPr>
              <a:t>Preparing the future together with Jesus who saves and heals</a:t>
            </a:r>
          </a:p>
          <a:p>
            <a:pPr marL="0" indent="0" algn="just">
              <a:lnSpc>
                <a:spcPts val="1100"/>
              </a:lnSpc>
              <a:spcBef>
                <a:spcPts val="600"/>
              </a:spcBef>
              <a:buNone/>
            </a:pPr>
            <a:r>
              <a:rPr lang="en-US" altLang="ja-JP" sz="1100" b="0" i="1" dirty="0">
                <a:solidFill>
                  <a:srgbClr val="000000"/>
                </a:solidFill>
                <a:effectLst/>
                <a:latin typeface="Tahoma" panose="020B0604030504040204" pitchFamily="34" charset="0"/>
              </a:rPr>
              <a:t>Dear Brothers and Sisters, Good morning!</a:t>
            </a:r>
          </a:p>
          <a:p>
            <a:pPr marL="0" indent="0" algn="just">
              <a:lnSpc>
                <a:spcPct val="100000"/>
              </a:lnSpc>
              <a:buNone/>
            </a:pPr>
            <a:r>
              <a:rPr lang="en-US" altLang="ja-JP" sz="1200" b="0" i="0" dirty="0">
                <a:solidFill>
                  <a:srgbClr val="000000"/>
                </a:solidFill>
                <a:effectLst/>
                <a:latin typeface="Tahoma" panose="020B0604030504040204" pitchFamily="34" charset="0"/>
              </a:rPr>
              <a:t>In recent weeks we have reflected together, in the light of the Gospel, on how to heal the world that is suffering from a malaise that has been highlighted and accentuated by the pandemic. The malaise was already there: the pandemic highlighted it more, it accentuated it. We have walked the paths of </a:t>
            </a:r>
            <a:r>
              <a:rPr lang="en-US" altLang="ja-JP" sz="1200" b="0" i="1" dirty="0">
                <a:solidFill>
                  <a:srgbClr val="000000"/>
                </a:solidFill>
                <a:effectLst/>
                <a:latin typeface="Tahoma" panose="020B0604030504040204" pitchFamily="34" charset="0"/>
              </a:rPr>
              <a:t>dignity</a:t>
            </a:r>
            <a:r>
              <a:rPr lang="en-US" altLang="ja-JP" sz="1200" b="0" i="0" dirty="0">
                <a:solidFill>
                  <a:srgbClr val="000000"/>
                </a:solidFill>
                <a:effectLst/>
                <a:latin typeface="Tahoma" panose="020B0604030504040204" pitchFamily="34" charset="0"/>
              </a:rPr>
              <a:t>, </a:t>
            </a:r>
            <a:r>
              <a:rPr lang="en-US" altLang="ja-JP" sz="1200" b="0" i="1" dirty="0">
                <a:solidFill>
                  <a:srgbClr val="000000"/>
                </a:solidFill>
                <a:effectLst/>
                <a:latin typeface="Tahoma" panose="020B0604030504040204" pitchFamily="34" charset="0"/>
              </a:rPr>
              <a:t>solidarity</a:t>
            </a:r>
            <a:r>
              <a:rPr lang="en-US" altLang="ja-JP" sz="1200" b="0" i="0" dirty="0">
                <a:solidFill>
                  <a:srgbClr val="000000"/>
                </a:solidFill>
                <a:effectLst/>
                <a:latin typeface="Tahoma" panose="020B0604030504040204" pitchFamily="34" charset="0"/>
              </a:rPr>
              <a:t> and </a:t>
            </a:r>
            <a:r>
              <a:rPr lang="en-US" altLang="ja-JP" sz="1200" b="0" i="1" dirty="0">
                <a:solidFill>
                  <a:srgbClr val="000000"/>
                </a:solidFill>
                <a:effectLst/>
                <a:latin typeface="Tahoma" panose="020B0604030504040204" pitchFamily="34" charset="0"/>
              </a:rPr>
              <a:t>subsidiarity</a:t>
            </a:r>
            <a:r>
              <a:rPr lang="en-US" altLang="ja-JP" sz="1200" b="0" i="0" dirty="0">
                <a:solidFill>
                  <a:srgbClr val="000000"/>
                </a:solidFill>
                <a:effectLst/>
                <a:latin typeface="Tahoma" panose="020B0604030504040204" pitchFamily="34" charset="0"/>
              </a:rPr>
              <a:t>, paths that are essential to promote human dignity and the </a:t>
            </a:r>
            <a:r>
              <a:rPr lang="en-US" altLang="ja-JP" sz="1200" b="0" i="1" dirty="0">
                <a:solidFill>
                  <a:srgbClr val="000000"/>
                </a:solidFill>
                <a:effectLst/>
                <a:latin typeface="Tahoma" panose="020B0604030504040204" pitchFamily="34" charset="0"/>
              </a:rPr>
              <a:t>common good</a:t>
            </a:r>
            <a:r>
              <a:rPr lang="en-US" altLang="ja-JP" sz="1200" b="0" i="0" dirty="0">
                <a:solidFill>
                  <a:srgbClr val="000000"/>
                </a:solidFill>
                <a:effectLst/>
                <a:latin typeface="Tahoma" panose="020B0604030504040204" pitchFamily="34" charset="0"/>
              </a:rPr>
              <a:t>. And as disciples of Jesus, we have proposed to follow in his steps, </a:t>
            </a:r>
            <a:r>
              <a:rPr lang="en-US" altLang="ja-JP" sz="1200" b="0" i="1" dirty="0">
                <a:effectLst/>
                <a:latin typeface="Tahoma" panose="020B0604030504040204" pitchFamily="34" charset="0"/>
              </a:rPr>
              <a:t>opting for the poor</a:t>
            </a:r>
            <a:r>
              <a:rPr lang="en-US" altLang="ja-JP" sz="1200" b="0" i="0" dirty="0">
                <a:effectLst/>
                <a:latin typeface="Tahoma" panose="020B0604030504040204" pitchFamily="34" charset="0"/>
              </a:rPr>
              <a:t>, </a:t>
            </a:r>
            <a:r>
              <a:rPr lang="en-US" altLang="ja-JP" sz="1200" b="0" i="1" dirty="0">
                <a:effectLst/>
                <a:latin typeface="Tahoma" panose="020B0604030504040204" pitchFamily="34" charset="0"/>
              </a:rPr>
              <a:t>rethinking the use of material goods and taking care of our common home</a:t>
            </a:r>
            <a:r>
              <a:rPr lang="en-US" altLang="ja-JP" sz="1200" b="0" i="0" dirty="0">
                <a:effectLst/>
                <a:latin typeface="Tahoma" panose="020B0604030504040204" pitchFamily="34" charset="0"/>
              </a:rPr>
              <a:t>. </a:t>
            </a:r>
            <a:r>
              <a:rPr lang="en-US" altLang="ja-JP" sz="1200" b="0" i="0" dirty="0">
                <a:solidFill>
                  <a:srgbClr val="000000"/>
                </a:solidFill>
                <a:effectLst/>
                <a:latin typeface="Tahoma" panose="020B0604030504040204" pitchFamily="34" charset="0"/>
              </a:rPr>
              <a:t>In the midst of the pandemic that afflicts us, we anchored ourselves to the principles of the </a:t>
            </a:r>
            <a:r>
              <a:rPr lang="en-US" altLang="ja-JP" sz="1200" b="0" i="1" dirty="0">
                <a:solidFill>
                  <a:srgbClr val="000000"/>
                </a:solidFill>
                <a:effectLst/>
                <a:latin typeface="Tahoma" panose="020B0604030504040204" pitchFamily="34" charset="0"/>
              </a:rPr>
              <a:t>social doctrine of the Church</a:t>
            </a:r>
            <a:r>
              <a:rPr lang="en-US" altLang="ja-JP" sz="1200" b="0" i="0" dirty="0">
                <a:solidFill>
                  <a:srgbClr val="000000"/>
                </a:solidFill>
                <a:effectLst/>
                <a:latin typeface="Tahoma" panose="020B0604030504040204" pitchFamily="34" charset="0"/>
              </a:rPr>
              <a:t>, allowing ourselves to be guided </a:t>
            </a:r>
            <a:r>
              <a:rPr lang="en-US" altLang="ja-JP" sz="1200" b="0" i="1" dirty="0">
                <a:solidFill>
                  <a:srgbClr val="000000"/>
                </a:solidFill>
                <a:effectLst/>
                <a:latin typeface="Tahoma" panose="020B0604030504040204" pitchFamily="34" charset="0"/>
              </a:rPr>
              <a:t>by faith, by hope and by charity</a:t>
            </a:r>
            <a:r>
              <a:rPr lang="en-US" altLang="ja-JP" sz="1200" b="0" i="0" dirty="0">
                <a:solidFill>
                  <a:srgbClr val="000000"/>
                </a:solidFill>
                <a:effectLst/>
                <a:latin typeface="Tahoma" panose="020B0604030504040204" pitchFamily="34" charset="0"/>
              </a:rPr>
              <a:t>. Here we found solid help so as to be transformers who dream big, who are not stopped by the meanness that divides and hurts, but who encourage the generation of a new and better world.</a:t>
            </a:r>
          </a:p>
          <a:p>
            <a:pPr marL="0" indent="0" algn="just">
              <a:lnSpc>
                <a:spcPct val="100000"/>
              </a:lnSpc>
              <a:buNone/>
            </a:pPr>
            <a:r>
              <a:rPr lang="en-US" altLang="ja-JP" sz="1200" b="0" i="0" dirty="0">
                <a:solidFill>
                  <a:srgbClr val="000000"/>
                </a:solidFill>
                <a:effectLst/>
                <a:latin typeface="Tahoma" panose="020B0604030504040204" pitchFamily="34" charset="0"/>
              </a:rPr>
              <a:t>I would like this journey not to end with my </a:t>
            </a:r>
            <a:r>
              <a:rPr lang="en-US" altLang="ja-JP" sz="1200" b="0" i="0" dirty="0" err="1">
                <a:solidFill>
                  <a:srgbClr val="000000"/>
                </a:solidFill>
                <a:effectLst/>
                <a:latin typeface="Tahoma" panose="020B0604030504040204" pitchFamily="34" charset="0"/>
              </a:rPr>
              <a:t>catecheses</a:t>
            </a:r>
            <a:r>
              <a:rPr lang="en-US" altLang="ja-JP" sz="1200" b="0" i="0" dirty="0">
                <a:solidFill>
                  <a:srgbClr val="000000"/>
                </a:solidFill>
                <a:effectLst/>
                <a:latin typeface="Tahoma" panose="020B0604030504040204" pitchFamily="34" charset="0"/>
              </a:rPr>
              <a:t>, but rather that we may be able to continue to walk together, to “keep our eyes fixed on Jesus” (cf. </a:t>
            </a:r>
            <a:r>
              <a:rPr lang="en-US" altLang="ja-JP" sz="1200" b="0" i="1" dirty="0">
                <a:solidFill>
                  <a:srgbClr val="000000"/>
                </a:solidFill>
                <a:effectLst/>
                <a:latin typeface="Tahoma" panose="020B0604030504040204" pitchFamily="34" charset="0"/>
              </a:rPr>
              <a:t>Heb</a:t>
            </a:r>
            <a:r>
              <a:rPr lang="en-US" altLang="ja-JP" sz="1200" b="0" i="0" dirty="0">
                <a:solidFill>
                  <a:srgbClr val="000000"/>
                </a:solidFill>
                <a:effectLst/>
                <a:latin typeface="Tahoma" panose="020B0604030504040204" pitchFamily="34" charset="0"/>
              </a:rPr>
              <a:t> 12:2), as we heard at the beginning; our eyes fixed on Jesus, who saves and heals the world. As the Gospel shows us, Jesus healed the sick of every type (cf. </a:t>
            </a:r>
            <a:r>
              <a:rPr lang="en-US" altLang="ja-JP" sz="1200" b="0" i="1" dirty="0">
                <a:solidFill>
                  <a:srgbClr val="000000"/>
                </a:solidFill>
                <a:effectLst/>
                <a:latin typeface="Tahoma" panose="020B0604030504040204" pitchFamily="34" charset="0"/>
              </a:rPr>
              <a:t>Mt</a:t>
            </a:r>
            <a:r>
              <a:rPr lang="en-US" altLang="ja-JP" sz="1200" b="0" i="0" dirty="0">
                <a:solidFill>
                  <a:srgbClr val="000000"/>
                </a:solidFill>
                <a:effectLst/>
                <a:latin typeface="Tahoma" panose="020B0604030504040204" pitchFamily="34" charset="0"/>
              </a:rPr>
              <a:t> 9:35), he gave sight to the blind, the word to the mute, hearing to the deaf. And when he cured diseases and physical infirmity, he also healed the spirit by forgiving sins, because Jesus always forgives, as well as “social suffering” by including the marginalized (cf. </a:t>
            </a:r>
            <a:r>
              <a:rPr lang="en-US" altLang="ja-JP" sz="1200" b="0" i="1" dirty="0">
                <a:solidFill>
                  <a:srgbClr val="000000"/>
                </a:solidFill>
                <a:effectLst/>
                <a:latin typeface="Tahoma" panose="020B0604030504040204" pitchFamily="34" charset="0"/>
              </a:rPr>
              <a:t>Catechism of the Catholic Church</a:t>
            </a:r>
            <a:r>
              <a:rPr lang="en-US" altLang="ja-JP" sz="1200" b="0" i="0" dirty="0">
                <a:solidFill>
                  <a:srgbClr val="000000"/>
                </a:solidFill>
                <a:effectLst/>
                <a:latin typeface="Tahoma" panose="020B0604030504040204" pitchFamily="34" charset="0"/>
              </a:rPr>
              <a:t>, 1421). </a:t>
            </a:r>
            <a:r>
              <a:rPr lang="en-US" altLang="ja-JP" sz="1200" b="0" i="0" dirty="0">
                <a:solidFill>
                  <a:srgbClr val="FF0000"/>
                </a:solidFill>
                <a:effectLst/>
                <a:latin typeface="Tahoma" panose="020B0604030504040204" pitchFamily="34" charset="0"/>
              </a:rPr>
              <a:t>Jesus, who renews and reconciles every creature (cf. 2</a:t>
            </a:r>
            <a:r>
              <a:rPr lang="en-US" altLang="ja-JP" sz="1200" b="0" i="1" dirty="0">
                <a:solidFill>
                  <a:srgbClr val="FF0000"/>
                </a:solidFill>
                <a:effectLst/>
                <a:latin typeface="Tahoma" panose="020B0604030504040204" pitchFamily="34" charset="0"/>
              </a:rPr>
              <a:t>Cor</a:t>
            </a:r>
            <a:r>
              <a:rPr lang="en-US" altLang="ja-JP" sz="1200" b="0" i="0" dirty="0">
                <a:solidFill>
                  <a:srgbClr val="FF0000"/>
                </a:solidFill>
                <a:effectLst/>
                <a:latin typeface="Tahoma" panose="020B0604030504040204" pitchFamily="34" charset="0"/>
              </a:rPr>
              <a:t> 5:17; </a:t>
            </a:r>
            <a:r>
              <a:rPr lang="en-US" altLang="ja-JP" sz="1200" b="0" i="1" dirty="0">
                <a:solidFill>
                  <a:srgbClr val="FF0000"/>
                </a:solidFill>
                <a:effectLst/>
                <a:latin typeface="Tahoma" panose="020B0604030504040204" pitchFamily="34" charset="0"/>
              </a:rPr>
              <a:t>Col</a:t>
            </a:r>
            <a:r>
              <a:rPr lang="en-US" altLang="ja-JP" sz="1200" b="0" i="0" dirty="0">
                <a:solidFill>
                  <a:srgbClr val="FF0000"/>
                </a:solidFill>
                <a:effectLst/>
                <a:latin typeface="Tahoma" panose="020B0604030504040204" pitchFamily="34" charset="0"/>
              </a:rPr>
              <a:t> 1:19-20), gives us the gifts necessary to love and heal as he knew how to do (cf. </a:t>
            </a:r>
            <a:r>
              <a:rPr lang="en-US" altLang="ja-JP" sz="1200" b="0" i="1" dirty="0">
                <a:solidFill>
                  <a:srgbClr val="FF0000"/>
                </a:solidFill>
                <a:effectLst/>
                <a:latin typeface="Tahoma" panose="020B0604030504040204" pitchFamily="34" charset="0"/>
              </a:rPr>
              <a:t>Lk</a:t>
            </a:r>
            <a:r>
              <a:rPr lang="en-US" altLang="ja-JP" sz="1200" b="0" i="0" dirty="0">
                <a:solidFill>
                  <a:srgbClr val="FF0000"/>
                </a:solidFill>
                <a:effectLst/>
                <a:latin typeface="Tahoma" panose="020B0604030504040204" pitchFamily="34" charset="0"/>
              </a:rPr>
              <a:t> 10:1-9; </a:t>
            </a:r>
            <a:r>
              <a:rPr lang="en-US" altLang="ja-JP" sz="1200" b="0" i="1" dirty="0">
                <a:solidFill>
                  <a:srgbClr val="FF0000"/>
                </a:solidFill>
                <a:effectLst/>
                <a:latin typeface="Tahoma" panose="020B0604030504040204" pitchFamily="34" charset="0"/>
              </a:rPr>
              <a:t>Jn</a:t>
            </a:r>
            <a:r>
              <a:rPr lang="en-US" altLang="ja-JP" sz="1200" b="0" i="0" dirty="0">
                <a:solidFill>
                  <a:srgbClr val="FF0000"/>
                </a:solidFill>
                <a:effectLst/>
                <a:latin typeface="Tahoma" panose="020B0604030504040204" pitchFamily="34" charset="0"/>
              </a:rPr>
              <a:t> 15: 9-17), to take care of all without distinction on the basis of race, language or nation.</a:t>
            </a:r>
          </a:p>
          <a:p>
            <a:pPr marL="0" indent="0" algn="just">
              <a:lnSpc>
                <a:spcPts val="1400"/>
              </a:lnSpc>
              <a:spcBef>
                <a:spcPts val="600"/>
              </a:spcBef>
              <a:buNone/>
            </a:pPr>
            <a:endParaRPr lang="en-US" altLang="ja-JP" sz="1100" b="0" i="1"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345496" y="584003"/>
            <a:ext cx="4798503" cy="6198432"/>
          </a:xfrm>
        </p:spPr>
        <p:txBody>
          <a:bodyPr>
            <a:noAutofit/>
          </a:bodyPr>
          <a:lstStyle/>
          <a:p>
            <a:pPr marL="0" indent="0">
              <a:lnSpc>
                <a:spcPts val="1400"/>
              </a:lnSpc>
              <a:spcBef>
                <a:spcPts val="600"/>
              </a:spcBef>
              <a:buNone/>
            </a:pPr>
            <a:r>
              <a:rPr lang="en-US" altLang="ja-JP" sz="1200" i="1" dirty="0"/>
              <a:t>9. </a:t>
            </a:r>
            <a:r>
              <a:rPr lang="ja-JP" altLang="en-US" sz="1200" i="1" dirty="0"/>
              <a:t>救いと癒しの主イエスと共に未来を準備する</a:t>
            </a:r>
            <a:r>
              <a:rPr lang="en-US" altLang="ja-JP" sz="1200" i="1" dirty="0"/>
              <a:t>  </a:t>
            </a:r>
            <a:r>
              <a:rPr lang="en-US" altLang="ja-JP" sz="1200" dirty="0"/>
              <a:t>(2020</a:t>
            </a:r>
            <a:r>
              <a:rPr lang="ja-JP" altLang="en-US" sz="1200" dirty="0"/>
              <a:t>年</a:t>
            </a:r>
            <a:r>
              <a:rPr lang="en-US" altLang="ja-JP" sz="1200" dirty="0"/>
              <a:t>9</a:t>
            </a:r>
            <a:r>
              <a:rPr lang="ja-JP" altLang="en-US" sz="1200" dirty="0"/>
              <a:t>月</a:t>
            </a:r>
            <a:r>
              <a:rPr lang="en-US" altLang="ja-JP" sz="1200" dirty="0"/>
              <a:t>30</a:t>
            </a:r>
            <a:r>
              <a:rPr lang="ja-JP" altLang="en-US" sz="1200" dirty="0"/>
              <a:t>日）</a:t>
            </a:r>
            <a:endParaRPr lang="en-US" altLang="ja-JP" sz="1200" dirty="0"/>
          </a:p>
          <a:p>
            <a:pPr marL="0" indent="0">
              <a:lnSpc>
                <a:spcPts val="1400"/>
              </a:lnSpc>
              <a:spcBef>
                <a:spcPts val="600"/>
              </a:spcBef>
              <a:buNone/>
            </a:pPr>
            <a:r>
              <a:rPr lang="ja-JP" altLang="en-US" sz="1200" i="1" dirty="0"/>
              <a:t>親愛なる兄弟姉妹の皆さん、お早うございます！</a:t>
            </a:r>
          </a:p>
          <a:p>
            <a:pPr marL="0" indent="0" algn="just">
              <a:lnSpc>
                <a:spcPts val="1400"/>
              </a:lnSpc>
              <a:buNone/>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地上</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世界は病気を抱えている。このことが、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パンデミックにより益々顕著になり誰の目にも明らかに</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なりました。ではどうすれば治療できるのか。ここ数週間</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福音の光に照らして一緒に考えてきました。元々の病気が、</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パンデミック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により悪化し深刻になったのです。</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本質的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治療方法を求め</a:t>
            </a:r>
            <a:r>
              <a:rPr lang="en-US" altLang="ja-JP" sz="1200" b="0" i="1" dirty="0">
                <a:solidFill>
                  <a:srgbClr val="000000"/>
                </a:solidFill>
                <a:effectLst/>
                <a:latin typeface="Tahoma" panose="020B0604030504040204" pitchFamily="34" charset="0"/>
              </a:rPr>
              <a:t>dignity</a:t>
            </a:r>
            <a:r>
              <a:rPr lang="en-US" altLang="ja-JP" sz="1200" b="0" i="0" dirty="0">
                <a:solidFill>
                  <a:srgbClr val="000000"/>
                </a:solidFill>
                <a:effectLst/>
                <a:latin typeface="Tahoma" panose="020B0604030504040204" pitchFamily="34" charset="0"/>
              </a:rPr>
              <a:t>, </a:t>
            </a:r>
            <a:r>
              <a:rPr lang="en-US" altLang="ja-JP" sz="1200" b="0" i="1" dirty="0">
                <a:solidFill>
                  <a:srgbClr val="000000"/>
                </a:solidFill>
                <a:effectLst/>
                <a:latin typeface="Tahoma" panose="020B0604030504040204" pitchFamily="34" charset="0"/>
              </a:rPr>
              <a:t>solidarity</a:t>
            </a:r>
            <a:r>
              <a:rPr lang="en-US" altLang="ja-JP" sz="1200" b="0" i="0" dirty="0">
                <a:solidFill>
                  <a:srgbClr val="000000"/>
                </a:solidFill>
                <a:effectLst/>
                <a:latin typeface="Tahoma" panose="020B0604030504040204" pitchFamily="34" charset="0"/>
              </a:rPr>
              <a:t> and </a:t>
            </a:r>
            <a:r>
              <a:rPr lang="en-US" altLang="ja-JP" sz="1200" b="0" i="1" dirty="0">
                <a:solidFill>
                  <a:srgbClr val="000000"/>
                </a:solidFill>
                <a:effectLst/>
                <a:latin typeface="Tahoma" panose="020B0604030504040204" pitchFamily="34" charset="0"/>
              </a:rPr>
              <a:t>subsidiarity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の道</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dirty="0">
                <a:solidFill>
                  <a:srgbClr val="000000"/>
                </a:solidFill>
                <a:latin typeface="Tahoma" panose="020B0604030504040204" pitchFamily="34" charset="0"/>
              </a:rPr>
              <a:t>human dignity and the </a:t>
            </a:r>
            <a:r>
              <a:rPr lang="en-US" altLang="ja-JP" sz="1200" i="1" dirty="0">
                <a:solidFill>
                  <a:srgbClr val="000000"/>
                </a:solidFill>
                <a:latin typeface="Tahoma" panose="020B0604030504040204" pitchFamily="34" charset="0"/>
              </a:rPr>
              <a:t>common good</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推し進める道</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歩いてみました</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。そしてイエスの弟子として</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私達は、彼の足跡に従うことを提案しました。即ち、</a:t>
            </a:r>
            <a:r>
              <a:rPr lang="ja-JP" altLang="ja-JP" sz="1200" i="1" kern="100" dirty="0">
                <a:effectLst/>
                <a:latin typeface="游明朝" panose="02020400000000000000" pitchFamily="18" charset="-128"/>
                <a:ea typeface="游明朝" panose="02020400000000000000" pitchFamily="18" charset="-128"/>
                <a:cs typeface="Times New Roman" panose="02020603050405020304" pitchFamily="18" charset="0"/>
              </a:rPr>
              <a:t>貧しい人を優先的に選択し、</a:t>
            </a:r>
            <a:r>
              <a:rPr lang="en-US" altLang="ja-JP" sz="1200" b="0" i="1" dirty="0">
                <a:effectLst/>
                <a:latin typeface="Tahoma" panose="020B0604030504040204" pitchFamily="34" charset="0"/>
              </a:rPr>
              <a:t> material goods</a:t>
            </a:r>
            <a:r>
              <a:rPr lang="ja-JP" altLang="ja-JP" sz="1200" i="1" kern="100" dirty="0">
                <a:effectLst/>
                <a:latin typeface="游明朝" panose="02020400000000000000" pitchFamily="18" charset="-128"/>
                <a:ea typeface="游明朝" panose="02020400000000000000" pitchFamily="18" charset="-128"/>
                <a:cs typeface="Times New Roman" panose="02020603050405020304" pitchFamily="18" charset="0"/>
              </a:rPr>
              <a:t>の用い方を考え直し、共通の家である地球を</a:t>
            </a:r>
            <a:r>
              <a:rPr lang="ja-JP" altLang="en-US" sz="1200" i="1" kern="100" dirty="0">
                <a:effectLst/>
                <a:latin typeface="游明朝" panose="02020400000000000000" pitchFamily="18" charset="-128"/>
                <a:ea typeface="游明朝" panose="02020400000000000000" pitchFamily="18" charset="-128"/>
                <a:cs typeface="Times New Roman" panose="02020603050405020304" pitchFamily="18" charset="0"/>
              </a:rPr>
              <a:t>ケア</a:t>
            </a:r>
            <a:r>
              <a:rPr lang="ja-JP" altLang="ja-JP" sz="1200" i="1" kern="100" dirty="0">
                <a:effectLst/>
                <a:latin typeface="游明朝" panose="02020400000000000000" pitchFamily="18" charset="-128"/>
                <a:ea typeface="游明朝" panose="02020400000000000000" pitchFamily="18" charset="-128"/>
                <a:cs typeface="Times New Roman" panose="02020603050405020304" pitchFamily="18" charset="0"/>
              </a:rPr>
              <a:t>する</a:t>
            </a:r>
            <a:r>
              <a:rPr lang="ja-JP" altLang="en-US" sz="1200" i="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これらを提案</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しました。パンデミックの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苦しみの</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中で</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は、</a:t>
            </a:r>
            <a:r>
              <a:rPr lang="en-US" altLang="ja-JP" sz="1200" dirty="0">
                <a:solidFill>
                  <a:srgbClr val="000000"/>
                </a:solidFill>
                <a:latin typeface="Tahoma" panose="020B0604030504040204" pitchFamily="34" charset="0"/>
              </a:rPr>
              <a:t>the </a:t>
            </a:r>
            <a:r>
              <a:rPr lang="en-US" altLang="ja-JP" sz="1200" i="1" dirty="0">
                <a:solidFill>
                  <a:srgbClr val="000000"/>
                </a:solidFill>
                <a:latin typeface="Tahoma" panose="020B0604030504040204" pitchFamily="34" charset="0"/>
              </a:rPr>
              <a:t>social doctrine of the Church</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諸</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原理</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に足場を固め、</a:t>
            </a:r>
            <a:r>
              <a:rPr lang="en-US" altLang="ja-JP" sz="1200" b="0" i="1" dirty="0">
                <a:solidFill>
                  <a:srgbClr val="000000"/>
                </a:solidFill>
                <a:effectLst/>
                <a:latin typeface="Tahoma" panose="020B0604030504040204" pitchFamily="34" charset="0"/>
              </a:rPr>
              <a:t>faith, hope and charity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道行きのガイド役を任せることにしました</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こうして私達は</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大きな夢に向かう変革者となるための</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確固たる</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助力を得ました。分断と裂傷</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をもたらす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意地悪に行く手を阻まれること</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はもうありません</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勇気をもって新し</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い</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より</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良い地上</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世界を生み出す</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のです。</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lnSpc>
                <a:spcPts val="1400"/>
              </a:lnSpc>
              <a:buNone/>
            </a:pP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私達の地上の旅は今回の最終講話と共に終了するのではありません。むしろ今後も私達は共に歩み続けることができるはずです。初回講話でお話しした様に</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「イエスを見</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据えて</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ヘブライ</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12</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共に歩む。即ち、救いと癒しの主イエスを見据えて共に歩むのです。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福音</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が示す様に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イエスはあらゆる病気を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癒しました（</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マタイ</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9</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35)</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盲人に視力を与え</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唖者に話力を与え</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聾者に聴力を与えました</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病気や身体疾患の癒やしを行う</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イエスは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同時に、</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sins</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赦すことでその人の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spirit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も癒しました</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そして今も</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his Church</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は、聖霊の力によってこの癒やしの</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work</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を継続</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『カトリック教会のカテキズム』</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hlinkClick r:id="rId3" action="ppaction://hlinksldjump"/>
              </a:rPr>
              <a:t>1421</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しています。ですから</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訳補：私達も</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社会の辺境に追いやられた者達を包摂することで</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社会の苦しみ</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を癒すのです</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万物を新しくし</a:t>
            </a:r>
            <a:r>
              <a:rPr lang="ja-JP"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和解させる</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二コリント</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5</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17</a:t>
            </a:r>
            <a:r>
              <a:rPr lang="ja-JP"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、コロサイ</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19-20)</a:t>
            </a:r>
            <a:r>
              <a:rPr lang="ja-JP"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イエスは、</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この行いに必要な</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gifts</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（才能、賜物）を私達にも与えて下さいます。即ち、彼の愛し方と癒し方</a:t>
            </a:r>
            <a:r>
              <a:rPr lang="ja-JP"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（ルカ</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10</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1-9</a:t>
            </a:r>
            <a:r>
              <a:rPr lang="ja-JP"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、ヨハネ</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15</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9-17</a:t>
            </a:r>
            <a:r>
              <a:rPr lang="ja-JP"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を行うのに必要な</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gifts</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つまり</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、人種や言語や民族</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を区別せずに全ての</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人を</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ケア</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するために</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必要な</a:t>
            </a:r>
            <a:r>
              <a:rPr lang="en-US"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gifts</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イエスは</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私達に</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与えて</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下さい</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ます。</a:t>
            </a:r>
            <a:endParaRPr lang="ja-JP" altLang="en-US" sz="1200" dirty="0">
              <a:solidFill>
                <a:srgbClr val="FF0000"/>
              </a:solidFill>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2</a:t>
            </a:fld>
            <a:endParaRPr kumimoji="1" lang="ja-JP" altLang="en-US" dirty="0"/>
          </a:p>
        </p:txBody>
      </p:sp>
    </p:spTree>
    <p:extLst>
      <p:ext uri="{BB962C8B-B14F-4D97-AF65-F5344CB8AC3E}">
        <p14:creationId xmlns:p14="http://schemas.microsoft.com/office/powerpoint/2010/main" val="76637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1" y="0"/>
            <a:ext cx="9144000" cy="286117"/>
          </a:xfrm>
        </p:spPr>
        <p:txBody>
          <a:bodyPr>
            <a:noAutofit/>
          </a:bodyPr>
          <a:lstStyle/>
          <a:p>
            <a:pPr algn="ctr"/>
            <a:r>
              <a:rPr lang="ja-JP" altLang="en-US" sz="1350" b="1" dirty="0"/>
              <a:t>神は、御心の内に私達を</a:t>
            </a:r>
            <a:r>
              <a:rPr lang="en-US" altLang="ja-JP" sz="1350" b="1" dirty="0"/>
              <a:t>conceive</a:t>
            </a:r>
            <a:r>
              <a:rPr lang="ja-JP" altLang="en-US" sz="1350" b="1" dirty="0"/>
              <a:t>された。</a:t>
            </a:r>
            <a:r>
              <a:rPr lang="en-US" altLang="ja-JP" sz="1350" b="1" dirty="0"/>
              <a:t>(</a:t>
            </a:r>
            <a:r>
              <a:rPr lang="ja-JP" altLang="en-US" sz="1350" b="1" dirty="0"/>
              <a:t>中略</a:t>
            </a:r>
            <a:r>
              <a:rPr lang="en-US" altLang="ja-JP" sz="1350" b="1" dirty="0"/>
              <a:t>)</a:t>
            </a:r>
            <a:r>
              <a:rPr lang="ja-JP" altLang="en-US" sz="1350" b="1" dirty="0"/>
              <a:t> またどの被造物も、創造主である神を私達に物語る何かを持っている。</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413427"/>
            <a:ext cx="3707934" cy="6369008"/>
          </a:xfrm>
        </p:spPr>
        <p:txBody>
          <a:bodyPr>
            <a:noAutofit/>
          </a:bodyPr>
          <a:lstStyle/>
          <a:p>
            <a:pPr marL="0" indent="0" algn="just">
              <a:buNone/>
            </a:pPr>
            <a:r>
              <a:rPr lang="en-US" altLang="ja-JP" sz="950" b="0" i="0" dirty="0">
                <a:solidFill>
                  <a:srgbClr val="000000"/>
                </a:solidFill>
                <a:effectLst/>
                <a:latin typeface="Tahoma" panose="020B0604030504040204" pitchFamily="34" charset="0"/>
              </a:rPr>
              <a:t>In order for this to really happen, we need to contemplate and appreciate the beauty of every human being and every creature. </a:t>
            </a:r>
            <a:r>
              <a:rPr lang="en-US" altLang="ja-JP" sz="950" b="0" i="0" dirty="0">
                <a:solidFill>
                  <a:srgbClr val="FF0000"/>
                </a:solidFill>
                <a:effectLst/>
                <a:latin typeface="Tahoma" panose="020B0604030504040204" pitchFamily="34" charset="0"/>
              </a:rPr>
              <a:t>We were conceived in the heart of God </a:t>
            </a:r>
            <a:r>
              <a:rPr lang="en-US" altLang="ja-JP" sz="950" b="0" i="0" dirty="0">
                <a:solidFill>
                  <a:srgbClr val="000000"/>
                </a:solidFill>
                <a:effectLst/>
                <a:latin typeface="Tahoma" panose="020B0604030504040204" pitchFamily="34" charset="0"/>
              </a:rPr>
              <a:t>(cf. Eph 1:3-5). “</a:t>
            </a:r>
            <a:r>
              <a:rPr lang="en-US" altLang="ja-JP" sz="950" b="0" i="0" dirty="0">
                <a:solidFill>
                  <a:srgbClr val="FF0000"/>
                </a:solidFill>
                <a:effectLst/>
                <a:latin typeface="Tahoma" panose="020B0604030504040204" pitchFamily="34" charset="0"/>
              </a:rPr>
              <a:t>Each of us is the result of a thought of God. Each of us is willed, each of us is loved, each of us is necessary</a:t>
            </a:r>
            <a:r>
              <a:rPr lang="en-US" altLang="ja-JP" sz="950" b="0" i="0" dirty="0">
                <a:solidFill>
                  <a:srgbClr val="000000"/>
                </a:solidFill>
                <a:effectLst/>
                <a:latin typeface="Tahoma" panose="020B0604030504040204" pitchFamily="34" charset="0"/>
              </a:rPr>
              <a:t>” (Benedict XVI, </a:t>
            </a:r>
            <a:r>
              <a:rPr lang="en-US" altLang="ja-JP" sz="950" b="0" i="1" dirty="0">
                <a:solidFill>
                  <a:srgbClr val="663300"/>
                </a:solidFill>
                <a:effectLst/>
                <a:latin typeface="Tahoma" panose="020B0604030504040204" pitchFamily="34" charset="0"/>
                <a:hlinkClick r:id="rId3"/>
              </a:rPr>
              <a:t>Homily for the beginning of the Petrine ministry</a:t>
            </a:r>
            <a:r>
              <a:rPr lang="en-US" altLang="ja-JP" sz="950" b="0" i="0" dirty="0">
                <a:solidFill>
                  <a:srgbClr val="000000"/>
                </a:solidFill>
                <a:effectLst/>
                <a:latin typeface="Tahoma" panose="020B0604030504040204" pitchFamily="34" charset="0"/>
              </a:rPr>
              <a:t>, 24 April 2005; Encyclical </a:t>
            </a:r>
            <a:r>
              <a:rPr lang="en-US" altLang="ja-JP" sz="950" b="0" i="1" dirty="0">
                <a:solidFill>
                  <a:srgbClr val="663300"/>
                </a:solidFill>
                <a:effectLst/>
                <a:latin typeface="Tahoma" panose="020B0604030504040204" pitchFamily="34" charset="0"/>
                <a:hlinkClick r:id="rId4"/>
              </a:rPr>
              <a:t>Laudato Si’</a:t>
            </a:r>
            <a:r>
              <a:rPr lang="en-US" altLang="ja-JP" sz="950" b="0" i="0" dirty="0">
                <a:solidFill>
                  <a:srgbClr val="000000"/>
                </a:solidFill>
                <a:effectLst/>
                <a:latin typeface="Tahoma" panose="020B0604030504040204" pitchFamily="34" charset="0"/>
              </a:rPr>
              <a:t>, 65). Furthermore, </a:t>
            </a:r>
            <a:r>
              <a:rPr lang="en-US" altLang="ja-JP" sz="950" b="0" i="0" dirty="0">
                <a:solidFill>
                  <a:srgbClr val="FF0000"/>
                </a:solidFill>
                <a:effectLst/>
                <a:latin typeface="Tahoma" panose="020B0604030504040204" pitchFamily="34" charset="0"/>
              </a:rPr>
              <a:t>every creature has something to say to us about God the creator </a:t>
            </a:r>
            <a:r>
              <a:rPr lang="en-US" altLang="ja-JP" sz="950" b="0" i="0" dirty="0">
                <a:solidFill>
                  <a:srgbClr val="000000"/>
                </a:solidFill>
                <a:effectLst/>
                <a:latin typeface="Tahoma" panose="020B0604030504040204" pitchFamily="34" charset="0"/>
              </a:rPr>
              <a:t>(cf. Encyclical </a:t>
            </a:r>
            <a:r>
              <a:rPr lang="en-US" altLang="ja-JP" sz="950" b="0" i="1" dirty="0">
                <a:solidFill>
                  <a:srgbClr val="663300"/>
                </a:solidFill>
                <a:effectLst/>
                <a:latin typeface="Tahoma" panose="020B0604030504040204" pitchFamily="34" charset="0"/>
                <a:hlinkClick r:id="rId5"/>
              </a:rPr>
              <a:t>Laudato </a:t>
            </a:r>
            <a:r>
              <a:rPr lang="en-US" altLang="ja-JP" sz="950" b="0" i="1" dirty="0" err="1">
                <a:solidFill>
                  <a:srgbClr val="663300"/>
                </a:solidFill>
                <a:effectLst/>
                <a:latin typeface="Tahoma" panose="020B0604030504040204" pitchFamily="34" charset="0"/>
                <a:hlinkClick r:id="rId5"/>
              </a:rPr>
              <a:t>si</a:t>
            </a:r>
            <a:r>
              <a:rPr lang="en-US" altLang="ja-JP" sz="950" b="0" i="1" dirty="0">
                <a:solidFill>
                  <a:srgbClr val="663300"/>
                </a:solidFill>
                <a:effectLst/>
                <a:latin typeface="Tahoma" panose="020B0604030504040204" pitchFamily="34" charset="0"/>
                <a:hlinkClick r:id="rId5"/>
              </a:rPr>
              <a:t>’</a:t>
            </a:r>
            <a:r>
              <a:rPr lang="en-US" altLang="ja-JP" sz="950" b="0" i="0" dirty="0">
                <a:solidFill>
                  <a:srgbClr val="663300"/>
                </a:solidFill>
                <a:effectLst/>
                <a:latin typeface="Tahoma" panose="020B0604030504040204" pitchFamily="34" charset="0"/>
                <a:hlinkClick r:id="rId5"/>
              </a:rPr>
              <a:t>, 69</a:t>
            </a:r>
            <a:r>
              <a:rPr lang="en-US" altLang="ja-JP" sz="950" b="0" i="0" dirty="0">
                <a:solidFill>
                  <a:srgbClr val="000000"/>
                </a:solidFill>
                <a:effectLst/>
                <a:latin typeface="Tahoma" panose="020B0604030504040204" pitchFamily="34" charset="0"/>
              </a:rPr>
              <a:t>, </a:t>
            </a:r>
            <a:r>
              <a:rPr lang="en-US" altLang="ja-JP" sz="950" b="0" i="0" dirty="0">
                <a:solidFill>
                  <a:srgbClr val="663300"/>
                </a:solidFill>
                <a:effectLst/>
                <a:latin typeface="Tahoma" panose="020B0604030504040204" pitchFamily="34" charset="0"/>
                <a:hlinkClick r:id="rId6"/>
              </a:rPr>
              <a:t>239</a:t>
            </a:r>
            <a:r>
              <a:rPr lang="en-US" altLang="ja-JP" sz="950" b="0" i="0" dirty="0">
                <a:solidFill>
                  <a:srgbClr val="000000"/>
                </a:solidFill>
                <a:effectLst/>
                <a:latin typeface="Tahoma" panose="020B0604030504040204" pitchFamily="34" charset="0"/>
              </a:rPr>
              <a:t>). Acknowledging this truth and giving thanks for the intimate bonds in our universal communion with all people and all creatures activates “generous care, full of tenderness” (</a:t>
            </a:r>
            <a:r>
              <a:rPr lang="en-US" altLang="ja-JP" sz="950" b="0" i="1" dirty="0">
                <a:solidFill>
                  <a:srgbClr val="663300"/>
                </a:solidFill>
                <a:effectLst/>
                <a:latin typeface="Tahoma" panose="020B0604030504040204" pitchFamily="34" charset="0"/>
                <a:hlinkClick r:id="rId7"/>
              </a:rPr>
              <a:t>ibid</a:t>
            </a:r>
            <a:r>
              <a:rPr lang="en-US" altLang="ja-JP" sz="950" b="0" i="0" dirty="0">
                <a:solidFill>
                  <a:srgbClr val="000000"/>
                </a:solidFill>
                <a:effectLst/>
                <a:latin typeface="Tahoma" panose="020B0604030504040204" pitchFamily="34" charset="0"/>
              </a:rPr>
              <a:t>., 220). And it also helps us to recognize Christ present in our poor and suffering brothers and sisters, to encounter them and to listen to their cry and the cry of the earth that echoes it (cf. </a:t>
            </a:r>
            <a:r>
              <a:rPr lang="en-US" altLang="ja-JP" sz="950" b="0" i="1" dirty="0">
                <a:solidFill>
                  <a:srgbClr val="000000"/>
                </a:solidFill>
                <a:effectLst/>
                <a:latin typeface="Tahoma" panose="020B0604030504040204" pitchFamily="34" charset="0"/>
              </a:rPr>
              <a:t>ibid.</a:t>
            </a:r>
            <a:r>
              <a:rPr lang="en-US" altLang="ja-JP" sz="950" b="0" i="0" dirty="0">
                <a:solidFill>
                  <a:srgbClr val="000000"/>
                </a:solidFill>
                <a:effectLst/>
                <a:latin typeface="Tahoma" panose="020B0604030504040204" pitchFamily="34" charset="0"/>
              </a:rPr>
              <a:t>, 49).</a:t>
            </a:r>
          </a:p>
          <a:p>
            <a:pPr marL="0" indent="0" algn="just">
              <a:buNone/>
            </a:pPr>
            <a:r>
              <a:rPr lang="en-US" altLang="ja-JP" sz="950" b="0" i="0" dirty="0">
                <a:solidFill>
                  <a:srgbClr val="000000"/>
                </a:solidFill>
                <a:effectLst/>
                <a:latin typeface="Tahoma" panose="020B0604030504040204" pitchFamily="34" charset="0"/>
              </a:rPr>
              <a:t>Inwardly mobilized by these cries that demand of us another course (cf. </a:t>
            </a:r>
            <a:r>
              <a:rPr lang="en-US" altLang="ja-JP" sz="950" b="0" i="1" dirty="0">
                <a:solidFill>
                  <a:srgbClr val="663300"/>
                </a:solidFill>
                <a:effectLst/>
                <a:latin typeface="Tahoma" panose="020B0604030504040204" pitchFamily="34" charset="0"/>
                <a:hlinkClick r:id="rId8"/>
              </a:rPr>
              <a:t>ibid</a:t>
            </a:r>
            <a:r>
              <a:rPr lang="en-US" altLang="ja-JP" sz="950" b="0" i="1" dirty="0">
                <a:solidFill>
                  <a:srgbClr val="000000"/>
                </a:solidFill>
                <a:effectLst/>
                <a:latin typeface="Tahoma" panose="020B0604030504040204" pitchFamily="34" charset="0"/>
              </a:rPr>
              <a:t>.</a:t>
            </a:r>
            <a:r>
              <a:rPr lang="en-US" altLang="ja-JP" sz="950" b="0" i="0" dirty="0">
                <a:solidFill>
                  <a:srgbClr val="000000"/>
                </a:solidFill>
                <a:effectLst/>
                <a:latin typeface="Tahoma" panose="020B0604030504040204" pitchFamily="34" charset="0"/>
              </a:rPr>
              <a:t>, 53), that demand change, we will be able to contribute to the restoration of relations with our gifts and capacities (cf. </a:t>
            </a:r>
            <a:r>
              <a:rPr lang="en-US" altLang="ja-JP" sz="950" b="0" i="1" dirty="0">
                <a:solidFill>
                  <a:srgbClr val="663300"/>
                </a:solidFill>
                <a:effectLst/>
                <a:latin typeface="Tahoma" panose="020B0604030504040204" pitchFamily="34" charset="0"/>
                <a:hlinkClick r:id="rId9"/>
              </a:rPr>
              <a:t>ibid</a:t>
            </a:r>
            <a:r>
              <a:rPr lang="en-US" altLang="ja-JP" sz="950" b="0" i="1" dirty="0">
                <a:solidFill>
                  <a:srgbClr val="000000"/>
                </a:solidFill>
                <a:effectLst/>
                <a:latin typeface="Tahoma" panose="020B0604030504040204" pitchFamily="34" charset="0"/>
              </a:rPr>
              <a:t>.</a:t>
            </a:r>
            <a:r>
              <a:rPr lang="en-US" altLang="ja-JP" sz="950" b="0" i="0" dirty="0">
                <a:solidFill>
                  <a:srgbClr val="000000"/>
                </a:solidFill>
                <a:effectLst/>
                <a:latin typeface="Tahoma" panose="020B0604030504040204" pitchFamily="34" charset="0"/>
              </a:rPr>
              <a:t>, 19). We will be able to regenerate society and not return to so-called “normality”, which is an ailing normality, indeed which was ailing before the pandemic: the pandemic highlighted it! “Now we return to normality”: no, this will not do, because this normality was sick with injustice, inequality and environmental degradation. The normality to which we are called is that of the Kingdom of God, where “the blind receive their sight and the lame walk, lepers are cleansed, and the deaf hear, and the dead are raised up and the poor have good news preached to them” (</a:t>
            </a:r>
            <a:r>
              <a:rPr lang="en-US" altLang="ja-JP" sz="950" b="0" i="1" dirty="0">
                <a:solidFill>
                  <a:srgbClr val="000000"/>
                </a:solidFill>
                <a:effectLst/>
                <a:latin typeface="Tahoma" panose="020B0604030504040204" pitchFamily="34" charset="0"/>
              </a:rPr>
              <a:t>Mt</a:t>
            </a:r>
            <a:r>
              <a:rPr lang="en-US" altLang="ja-JP" sz="950" b="0" i="0" dirty="0">
                <a:solidFill>
                  <a:srgbClr val="000000"/>
                </a:solidFill>
                <a:effectLst/>
                <a:latin typeface="Tahoma" panose="020B0604030504040204" pitchFamily="34" charset="0"/>
              </a:rPr>
              <a:t> 11:5). And nobody plays dumb by looking the other way. This is what we have to do in order to change. In the normality of the Kingdom of God, there is bread for all and more to spare, social organization is based on contributing, sharing and distributing, not on possessing, excluding and accumulating (cf. </a:t>
            </a:r>
            <a:r>
              <a:rPr lang="en-US" altLang="ja-JP" sz="950" b="0" i="1" dirty="0">
                <a:solidFill>
                  <a:srgbClr val="000000"/>
                </a:solidFill>
                <a:effectLst/>
                <a:latin typeface="Tahoma" panose="020B0604030504040204" pitchFamily="34" charset="0"/>
              </a:rPr>
              <a:t>Mt</a:t>
            </a:r>
            <a:r>
              <a:rPr lang="en-US" altLang="ja-JP" sz="950" b="0" i="0" dirty="0">
                <a:solidFill>
                  <a:srgbClr val="000000"/>
                </a:solidFill>
                <a:effectLst/>
                <a:latin typeface="Tahoma" panose="020B0604030504040204" pitchFamily="34" charset="0"/>
              </a:rPr>
              <a:t> 14:13-21).</a:t>
            </a:r>
          </a:p>
          <a:p>
            <a:pPr marL="0" indent="0" algn="just">
              <a:buNone/>
            </a:pPr>
            <a:r>
              <a:rPr lang="en-US" altLang="ja-JP" sz="950" b="0" i="0" dirty="0">
                <a:solidFill>
                  <a:srgbClr val="000000"/>
                </a:solidFill>
                <a:effectLst/>
                <a:latin typeface="Tahoma" panose="020B0604030504040204" pitchFamily="34" charset="0"/>
              </a:rPr>
              <a:t>The gesture that enables progress in a society, a family, a </a:t>
            </a:r>
            <a:r>
              <a:rPr lang="en-US" altLang="ja-JP" sz="950" b="0" i="0" dirty="0" err="1">
                <a:solidFill>
                  <a:srgbClr val="000000"/>
                </a:solidFill>
                <a:effectLst/>
                <a:latin typeface="Tahoma" panose="020B0604030504040204" pitchFamily="34" charset="0"/>
              </a:rPr>
              <a:t>neighbourhood</a:t>
            </a:r>
            <a:r>
              <a:rPr lang="en-US" altLang="ja-JP" sz="950" b="0" i="0" dirty="0">
                <a:solidFill>
                  <a:srgbClr val="000000"/>
                </a:solidFill>
                <a:effectLst/>
                <a:latin typeface="Tahoma" panose="020B0604030504040204" pitchFamily="34" charset="0"/>
              </a:rPr>
              <a:t>, or a city, everyone, is to give oneself, to give, which is not giving alms, but is </a:t>
            </a:r>
            <a:r>
              <a:rPr lang="en-US" altLang="ja-JP" sz="950" b="0" i="0" dirty="0">
                <a:effectLst/>
                <a:latin typeface="Tahoma" panose="020B0604030504040204" pitchFamily="34" charset="0"/>
              </a:rPr>
              <a:t>a giving of self that comes from the heart.</a:t>
            </a:r>
            <a:r>
              <a:rPr lang="en-US" altLang="ja-JP" sz="950" b="0" i="0" dirty="0">
                <a:solidFill>
                  <a:srgbClr val="000000"/>
                </a:solidFill>
                <a:effectLst/>
                <a:latin typeface="Tahoma" panose="020B0604030504040204" pitchFamily="34" charset="0"/>
              </a:rPr>
              <a:t> A gesture that distances us from selfishness and the anxiety of possessing. But the Christian way of doing this is not a mechanical way: it is a human way. We will never be able to emerge from the crisis that was highlighted by the pandemic, mechanically, with new tools — which are very important, they allow us to move forward, and we must not be afraid of them — but knowing that even the most sophisticated means, capable of doing many things, are incapable of one thing: tenderness. And tenderness is the very sign of Jesus’ presence. Approaching others in order to walk [together], to heal, to help, to sacrifice oneself for others.</a:t>
            </a:r>
          </a:p>
          <a:p>
            <a:pPr marL="0" indent="0" algn="just">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624043" y="286117"/>
            <a:ext cx="5519956" cy="6080918"/>
          </a:xfrm>
        </p:spPr>
        <p:txBody>
          <a:bodyPr>
            <a:noAutofit/>
          </a:bodyPr>
          <a:lstStyle/>
          <a:p>
            <a:pPr marL="0" indent="0" algn="just">
              <a:buNone/>
            </a:pPr>
            <a:r>
              <a:rPr lang="en-US" altLang="ja-JP" sz="1200" dirty="0" err="1">
                <a:latin typeface="游明朝" panose="02020400000000000000" pitchFamily="18" charset="-128"/>
                <a:ea typeface="游明朝" panose="02020400000000000000" pitchFamily="18" charset="-128"/>
                <a:cs typeface="Times New Roman" panose="02020603050405020304" pitchFamily="18" charset="0"/>
              </a:rPr>
              <a:t>giifts</a:t>
            </a:r>
            <a:r>
              <a:rPr lang="ja-JP" altLang="en-US" sz="1200" dirty="0">
                <a:ea typeface="游明朝" panose="02020400000000000000" pitchFamily="18" charset="-128"/>
                <a:cs typeface="Times New Roman" panose="02020603050405020304" pitchFamily="18" charset="0"/>
              </a:rPr>
              <a:t>を本当に活用するには</a:t>
            </a:r>
            <a:r>
              <a:rPr lang="ja-JP" altLang="ja-JP" sz="1200" dirty="0">
                <a:effectLst/>
                <a:ea typeface="游明朝" panose="02020400000000000000" pitchFamily="18" charset="-128"/>
                <a:cs typeface="Times New Roman" panose="02020603050405020304" pitchFamily="18" charset="0"/>
              </a:rPr>
              <a:t>、</a:t>
            </a:r>
            <a:r>
              <a:rPr lang="ja-JP" altLang="en-US" sz="1200" dirty="0">
                <a:ea typeface="游明朝" panose="02020400000000000000" pitchFamily="18" charset="-128"/>
                <a:cs typeface="Times New Roman" panose="02020603050405020304" pitchFamily="18" charset="0"/>
              </a:rPr>
              <a:t>私達が全て</a:t>
            </a:r>
            <a:r>
              <a:rPr lang="ja-JP" altLang="en-US" sz="1200" dirty="0">
                <a:effectLst/>
                <a:ea typeface="游明朝" panose="02020400000000000000" pitchFamily="18" charset="-128"/>
                <a:cs typeface="Times New Roman" panose="02020603050405020304" pitchFamily="18" charset="0"/>
              </a:rPr>
              <a:t>の</a:t>
            </a:r>
            <a:r>
              <a:rPr lang="en-US" altLang="ja-JP" sz="1200" dirty="0">
                <a:effectLst/>
                <a:latin typeface="游明朝" panose="02020400000000000000" pitchFamily="18" charset="-128"/>
                <a:ea typeface="游明朝" panose="02020400000000000000" pitchFamily="18" charset="-128"/>
                <a:cs typeface="Times New Roman" panose="02020603050405020304" pitchFamily="18" charset="0"/>
                <a:hlinkClick r:id="rId10"/>
              </a:rPr>
              <a:t>human being</a:t>
            </a:r>
            <a:r>
              <a:rPr lang="ja-JP" altLang="en-US" sz="1200" dirty="0">
                <a:effectLst/>
                <a:ea typeface="游明朝" panose="02020400000000000000" pitchFamily="18" charset="-128"/>
                <a:cs typeface="Times New Roman" panose="02020603050405020304" pitchFamily="18" charset="0"/>
              </a:rPr>
              <a:t>と全ての被造物の美を一つ一つ観想しその大切さを認める必要があります。即ち、</a:t>
            </a:r>
            <a:r>
              <a:rPr lang="ja-JP" altLang="en-US" sz="1200" dirty="0">
                <a:solidFill>
                  <a:srgbClr val="FF0000"/>
                </a:solidFill>
                <a:effectLst/>
                <a:ea typeface="游明朝" panose="02020400000000000000" pitchFamily="18" charset="-128"/>
                <a:cs typeface="Times New Roman" panose="02020603050405020304" pitchFamily="18" charset="0"/>
              </a:rPr>
              <a:t>神は御心の内に私達を</a:t>
            </a:r>
            <a:r>
              <a:rPr lang="en-US" altLang="ja-JP" sz="12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conceive</a:t>
            </a:r>
            <a:r>
              <a:rPr lang="ja-JP" altLang="en-US" sz="1200" dirty="0">
                <a:solidFill>
                  <a:srgbClr val="FF0000"/>
                </a:solidFill>
                <a:effectLst/>
                <a:ea typeface="游明朝" panose="02020400000000000000" pitchFamily="18" charset="-128"/>
                <a:cs typeface="Times New Roman" panose="02020603050405020304" pitchFamily="18" charset="0"/>
              </a:rPr>
              <a:t>された</a:t>
            </a:r>
            <a:r>
              <a:rPr lang="en-US" altLang="ja-JP" sz="1200" dirty="0">
                <a:effectLst/>
                <a:ea typeface="游明朝" panose="02020400000000000000" pitchFamily="18" charset="-128"/>
                <a:cs typeface="Times New Roman" panose="02020603050405020304" pitchFamily="18" charset="0"/>
              </a:rPr>
              <a:t>(</a:t>
            </a:r>
            <a:r>
              <a:rPr lang="ja-JP" altLang="ja-JP" sz="1200" dirty="0">
                <a:effectLst/>
                <a:ea typeface="游明朝" panose="02020400000000000000" pitchFamily="18" charset="-128"/>
                <a:cs typeface="Times New Roman" panose="02020603050405020304" pitchFamily="18" charset="0"/>
              </a:rPr>
              <a:t>エフェソ</a:t>
            </a:r>
            <a:r>
              <a:rPr lang="en-US" altLang="ja-JP" sz="1200" dirty="0">
                <a:effectLst/>
                <a:ea typeface="游明朝" panose="02020400000000000000" pitchFamily="18" charset="-128"/>
                <a:cs typeface="Times New Roman" panose="02020603050405020304" pitchFamily="18" charset="0"/>
              </a:rPr>
              <a:t>1</a:t>
            </a:r>
            <a:r>
              <a:rPr lang="ja-JP" altLang="en-US" sz="1200" dirty="0">
                <a:effectLst/>
                <a:ea typeface="游明朝" panose="02020400000000000000" pitchFamily="18" charset="-128"/>
                <a:cs typeface="Times New Roman" panose="02020603050405020304" pitchFamily="18" charset="0"/>
              </a:rPr>
              <a:t>･</a:t>
            </a:r>
            <a:r>
              <a:rPr lang="en-US" altLang="ja-JP" sz="1200" dirty="0">
                <a:effectLst/>
                <a:ea typeface="游明朝" panose="02020400000000000000" pitchFamily="18" charset="-128"/>
                <a:cs typeface="Times New Roman" panose="02020603050405020304" pitchFamily="18" charset="0"/>
              </a:rPr>
              <a:t>3-5)｡ ｢</a:t>
            </a:r>
            <a:r>
              <a:rPr lang="ja-JP" altLang="en-US" sz="1200" dirty="0">
                <a:solidFill>
                  <a:srgbClr val="FF0000"/>
                </a:solidFill>
                <a:effectLst/>
                <a:ea typeface="游明朝" panose="02020400000000000000" pitchFamily="18" charset="-128"/>
                <a:cs typeface="Times New Roman" panose="02020603050405020304" pitchFamily="18" charset="0"/>
              </a:rPr>
              <a:t>私達</a:t>
            </a:r>
            <a:r>
              <a:rPr lang="ja-JP" altLang="ja-JP" sz="1200" dirty="0">
                <a:solidFill>
                  <a:srgbClr val="FF0000"/>
                </a:solidFill>
                <a:effectLst/>
                <a:ea typeface="游明朝" panose="02020400000000000000" pitchFamily="18" charset="-128"/>
                <a:cs typeface="Times New Roman" panose="02020603050405020304" pitchFamily="18" charset="0"/>
              </a:rPr>
              <a:t>一人ひとり</a:t>
            </a:r>
            <a:r>
              <a:rPr lang="ja-JP" altLang="en-US" sz="1200" dirty="0">
                <a:solidFill>
                  <a:srgbClr val="FF0000"/>
                </a:solidFill>
                <a:effectLst/>
                <a:ea typeface="游明朝" panose="02020400000000000000" pitchFamily="18" charset="-128"/>
                <a:cs typeface="Times New Roman" panose="02020603050405020304" pitchFamily="18" charset="0"/>
              </a:rPr>
              <a:t>が</a:t>
            </a:r>
            <a:r>
              <a:rPr lang="ja-JP" altLang="ja-JP" sz="1200" dirty="0">
                <a:solidFill>
                  <a:srgbClr val="FF0000"/>
                </a:solidFill>
                <a:effectLst/>
                <a:ea typeface="游明朝" panose="02020400000000000000" pitchFamily="18" charset="-128"/>
                <a:cs typeface="Times New Roman" panose="02020603050405020304" pitchFamily="18" charset="0"/>
              </a:rPr>
              <a:t>神の</a:t>
            </a:r>
            <a:r>
              <a:rPr lang="ja-JP" altLang="en-US" sz="1200" dirty="0">
                <a:solidFill>
                  <a:srgbClr val="FF0000"/>
                </a:solidFill>
                <a:ea typeface="游明朝" panose="02020400000000000000" pitchFamily="18" charset="-128"/>
                <a:cs typeface="Times New Roman" panose="02020603050405020304" pitchFamily="18" charset="0"/>
              </a:rPr>
              <a:t>考えの内の一つの反映</a:t>
            </a:r>
            <a:r>
              <a:rPr lang="ja-JP" altLang="en-US" sz="1200" dirty="0">
                <a:solidFill>
                  <a:srgbClr val="FF0000"/>
                </a:solidFill>
                <a:effectLst/>
                <a:ea typeface="游明朝" panose="02020400000000000000" pitchFamily="18" charset="-128"/>
                <a:cs typeface="Times New Roman" panose="02020603050405020304" pitchFamily="18" charset="0"/>
              </a:rPr>
              <a:t>結果であり、従って神は、私達</a:t>
            </a:r>
            <a:r>
              <a:rPr lang="ja-JP" altLang="ja-JP" sz="1200" dirty="0">
                <a:solidFill>
                  <a:srgbClr val="FF0000"/>
                </a:solidFill>
                <a:effectLst/>
                <a:ea typeface="游明朝" panose="02020400000000000000" pitchFamily="18" charset="-128"/>
                <a:cs typeface="Times New Roman" panose="02020603050405020304" pitchFamily="18" charset="0"/>
              </a:rPr>
              <a:t>一人ひとり</a:t>
            </a:r>
            <a:r>
              <a:rPr lang="ja-JP" altLang="en-US" sz="1200" dirty="0">
                <a:solidFill>
                  <a:srgbClr val="FF0000"/>
                </a:solidFill>
                <a:effectLst/>
                <a:ea typeface="游明朝" panose="02020400000000000000" pitchFamily="18" charset="-128"/>
                <a:cs typeface="Times New Roman" panose="02020603050405020304" pitchFamily="18" charset="0"/>
              </a:rPr>
              <a:t>を意図し</a:t>
            </a:r>
            <a:r>
              <a:rPr lang="ja-JP" altLang="ja-JP" sz="1200" dirty="0">
                <a:solidFill>
                  <a:srgbClr val="FF0000"/>
                </a:solidFill>
                <a:effectLst/>
                <a:ea typeface="游明朝" panose="02020400000000000000" pitchFamily="18" charset="-128"/>
                <a:cs typeface="Times New Roman" panose="02020603050405020304" pitchFamily="18" charset="0"/>
              </a:rPr>
              <a:t>、</a:t>
            </a:r>
            <a:r>
              <a:rPr lang="ja-JP" altLang="en-US" sz="1200" dirty="0">
                <a:solidFill>
                  <a:srgbClr val="FF0000"/>
                </a:solidFill>
                <a:ea typeface="游明朝" panose="02020400000000000000" pitchFamily="18" charset="-128"/>
                <a:cs typeface="Times New Roman" panose="02020603050405020304" pitchFamily="18" charset="0"/>
              </a:rPr>
              <a:t>私達</a:t>
            </a:r>
            <a:r>
              <a:rPr lang="ja-JP" altLang="ja-JP" sz="1200" dirty="0">
                <a:solidFill>
                  <a:srgbClr val="FF0000"/>
                </a:solidFill>
                <a:ea typeface="游明朝" panose="02020400000000000000" pitchFamily="18" charset="-128"/>
                <a:cs typeface="Times New Roman" panose="02020603050405020304" pitchFamily="18" charset="0"/>
              </a:rPr>
              <a:t>一人ひとり</a:t>
            </a:r>
            <a:r>
              <a:rPr lang="ja-JP" altLang="en-US" sz="1200" dirty="0">
                <a:solidFill>
                  <a:srgbClr val="FF0000"/>
                </a:solidFill>
                <a:ea typeface="游明朝" panose="02020400000000000000" pitchFamily="18" charset="-128"/>
                <a:cs typeface="Times New Roman" panose="02020603050405020304" pitchFamily="18" charset="0"/>
              </a:rPr>
              <a:t>を愛し</a:t>
            </a:r>
            <a:r>
              <a:rPr lang="ja-JP" altLang="ja-JP" sz="1200" dirty="0">
                <a:solidFill>
                  <a:srgbClr val="FF0000"/>
                </a:solidFill>
                <a:effectLst/>
                <a:ea typeface="游明朝" panose="02020400000000000000" pitchFamily="18" charset="-128"/>
                <a:cs typeface="Times New Roman" panose="02020603050405020304" pitchFamily="18" charset="0"/>
              </a:rPr>
              <a:t>、</a:t>
            </a:r>
            <a:r>
              <a:rPr lang="ja-JP" altLang="en-US" sz="1200" dirty="0">
                <a:solidFill>
                  <a:srgbClr val="FF0000"/>
                </a:solidFill>
                <a:ea typeface="游明朝" panose="02020400000000000000" pitchFamily="18" charset="-128"/>
                <a:cs typeface="Times New Roman" panose="02020603050405020304" pitchFamily="18" charset="0"/>
              </a:rPr>
              <a:t>私達</a:t>
            </a:r>
            <a:r>
              <a:rPr lang="ja-JP" altLang="ja-JP" sz="1200" dirty="0">
                <a:solidFill>
                  <a:srgbClr val="FF0000"/>
                </a:solidFill>
                <a:ea typeface="游明朝" panose="02020400000000000000" pitchFamily="18" charset="-128"/>
                <a:cs typeface="Times New Roman" panose="02020603050405020304" pitchFamily="18" charset="0"/>
              </a:rPr>
              <a:t>一人ひとり</a:t>
            </a:r>
            <a:r>
              <a:rPr lang="ja-JP" altLang="en-US" sz="1200" dirty="0">
                <a:solidFill>
                  <a:srgbClr val="FF0000"/>
                </a:solidFill>
                <a:ea typeface="游明朝" panose="02020400000000000000" pitchFamily="18" charset="-128"/>
                <a:cs typeface="Times New Roman" panose="02020603050405020304" pitchFamily="18" charset="0"/>
              </a:rPr>
              <a:t>を必要としている</a:t>
            </a:r>
            <a:r>
              <a:rPr lang="en-US" altLang="ja-JP" sz="1200" dirty="0">
                <a:ea typeface="游明朝" panose="02020400000000000000" pitchFamily="18" charset="-128"/>
                <a:cs typeface="Times New Roman" panose="02020603050405020304" pitchFamily="18" charset="0"/>
              </a:rPr>
              <a:t>｣</a:t>
            </a:r>
            <a:r>
              <a:rPr lang="en-US" altLang="ja-JP" sz="1200" dirty="0">
                <a:effectLst/>
                <a:ea typeface="游明朝" panose="02020400000000000000" pitchFamily="18" charset="-128"/>
                <a:cs typeface="Times New Roman" panose="02020603050405020304" pitchFamily="18" charset="0"/>
              </a:rPr>
              <a:t>(1)</a:t>
            </a:r>
            <a:r>
              <a:rPr lang="ja-JP" altLang="ja-JP" sz="1200" dirty="0">
                <a:effectLst/>
                <a:ea typeface="游明朝" panose="02020400000000000000" pitchFamily="18" charset="-128"/>
                <a:cs typeface="Times New Roman" panose="02020603050405020304" pitchFamily="18" charset="0"/>
              </a:rPr>
              <a:t>。</a:t>
            </a:r>
            <a:r>
              <a:rPr lang="ja-JP" altLang="en-US" sz="1200" dirty="0">
                <a:effectLst/>
                <a:ea typeface="游明朝" panose="02020400000000000000" pitchFamily="18" charset="-128"/>
                <a:cs typeface="Times New Roman" panose="02020603050405020304" pitchFamily="18" charset="0"/>
              </a:rPr>
              <a:t>更に、</a:t>
            </a:r>
            <a:r>
              <a:rPr lang="ja-JP" altLang="ja-JP" sz="1200" dirty="0">
                <a:solidFill>
                  <a:srgbClr val="FF0000"/>
                </a:solidFill>
                <a:effectLst/>
                <a:ea typeface="游明朝" panose="02020400000000000000" pitchFamily="18" charset="-128"/>
                <a:cs typeface="Times New Roman" panose="02020603050405020304" pitchFamily="18" charset="0"/>
              </a:rPr>
              <a:t>どの被造物も創造主である神を</a:t>
            </a:r>
            <a:r>
              <a:rPr lang="ja-JP" altLang="en-US" sz="1200" dirty="0">
                <a:solidFill>
                  <a:srgbClr val="FF0000"/>
                </a:solidFill>
                <a:effectLst/>
                <a:ea typeface="游明朝" panose="02020400000000000000" pitchFamily="18" charset="-128"/>
                <a:cs typeface="Times New Roman" panose="02020603050405020304" pitchFamily="18" charset="0"/>
              </a:rPr>
              <a:t>私達に</a:t>
            </a:r>
            <a:r>
              <a:rPr lang="ja-JP" altLang="ja-JP" sz="1200" dirty="0">
                <a:solidFill>
                  <a:srgbClr val="FF0000"/>
                </a:solidFill>
                <a:effectLst/>
                <a:ea typeface="游明朝" panose="02020400000000000000" pitchFamily="18" charset="-128"/>
                <a:cs typeface="Times New Roman" panose="02020603050405020304" pitchFamily="18" charset="0"/>
              </a:rPr>
              <a:t>物語る</a:t>
            </a:r>
            <a:r>
              <a:rPr lang="ja-JP" altLang="en-US" sz="1200" dirty="0">
                <a:solidFill>
                  <a:srgbClr val="FF0000"/>
                </a:solidFill>
                <a:effectLst/>
                <a:ea typeface="游明朝" panose="02020400000000000000" pitchFamily="18" charset="-128"/>
                <a:cs typeface="Times New Roman" panose="02020603050405020304" pitchFamily="18" charset="0"/>
              </a:rPr>
              <a:t>何か</a:t>
            </a:r>
            <a:r>
              <a:rPr lang="ja-JP" altLang="ja-JP" sz="1200" dirty="0">
                <a:solidFill>
                  <a:srgbClr val="FF0000"/>
                </a:solidFill>
                <a:effectLst/>
                <a:ea typeface="游明朝" panose="02020400000000000000" pitchFamily="18" charset="-128"/>
                <a:cs typeface="Times New Roman" panose="02020603050405020304" pitchFamily="18" charset="0"/>
              </a:rPr>
              <a:t>を</a:t>
            </a:r>
            <a:r>
              <a:rPr lang="ja-JP" altLang="en-US" sz="1200" dirty="0">
                <a:solidFill>
                  <a:srgbClr val="FF0000"/>
                </a:solidFill>
                <a:effectLst/>
                <a:ea typeface="游明朝" panose="02020400000000000000" pitchFamily="18" charset="-128"/>
                <a:cs typeface="Times New Roman" panose="02020603050405020304" pitchFamily="18" charset="0"/>
              </a:rPr>
              <a:t>持っている</a:t>
            </a:r>
            <a:r>
              <a:rPr lang="en-US" altLang="ja-JP" sz="1200" dirty="0">
                <a:effectLst/>
                <a:ea typeface="游明朝" panose="02020400000000000000" pitchFamily="18" charset="-128"/>
                <a:cs typeface="Times New Roman" panose="02020603050405020304" pitchFamily="18" charset="0"/>
              </a:rPr>
              <a:t>(</a:t>
            </a:r>
            <a:r>
              <a:rPr lang="ja-JP" altLang="ja-JP" sz="1200" dirty="0">
                <a:effectLst/>
                <a:ea typeface="游明朝" panose="02020400000000000000" pitchFamily="18" charset="-128"/>
                <a:cs typeface="Times New Roman" panose="02020603050405020304" pitchFamily="18" charset="0"/>
              </a:rPr>
              <a:t>回勅『ラウダ―ト・シ』</a:t>
            </a:r>
            <a:r>
              <a:rPr lang="en-US" altLang="ja-JP" sz="1200" dirty="0">
                <a:effectLst/>
                <a:ea typeface="游明朝" panose="02020400000000000000" pitchFamily="18" charset="-128"/>
                <a:cs typeface="Times New Roman" panose="02020603050405020304" pitchFamily="18" charset="0"/>
              </a:rPr>
              <a:t>69, 239)</a:t>
            </a:r>
            <a:r>
              <a:rPr lang="ja-JP" altLang="ja-JP" sz="1200" dirty="0">
                <a:effectLst/>
                <a:ea typeface="游明朝" panose="02020400000000000000" pitchFamily="18" charset="-128"/>
                <a:cs typeface="Times New Roman" panose="02020603050405020304" pitchFamily="18" charset="0"/>
              </a:rPr>
              <a:t>。こ</a:t>
            </a:r>
            <a:r>
              <a:rPr lang="ja-JP" altLang="en-US" sz="1200" dirty="0">
                <a:effectLst/>
                <a:ea typeface="游明朝" panose="02020400000000000000" pitchFamily="18" charset="-128"/>
                <a:cs typeface="Times New Roman" panose="02020603050405020304" pitchFamily="18" charset="0"/>
              </a:rPr>
              <a:t>れら</a:t>
            </a:r>
            <a:r>
              <a:rPr lang="ja-JP" altLang="ja-JP" sz="1200" dirty="0">
                <a:effectLst/>
                <a:ea typeface="游明朝" panose="02020400000000000000" pitchFamily="18" charset="-128"/>
                <a:cs typeface="Times New Roman" panose="02020603050405020304" pitchFamily="18" charset="0"/>
              </a:rPr>
              <a:t>の</a:t>
            </a:r>
            <a:r>
              <a:rPr lang="ja-JP" altLang="en-US" sz="1200" dirty="0">
                <a:effectLst/>
                <a:ea typeface="游明朝" panose="02020400000000000000" pitchFamily="18" charset="-128"/>
                <a:cs typeface="Times New Roman" panose="02020603050405020304" pitchFamily="18" charset="0"/>
              </a:rPr>
              <a:t>真実</a:t>
            </a:r>
            <a:r>
              <a:rPr lang="ja-JP" altLang="ja-JP" sz="1200" dirty="0">
                <a:effectLst/>
                <a:ea typeface="游明朝" panose="02020400000000000000" pitchFamily="18" charset="-128"/>
                <a:cs typeface="Times New Roman" panose="02020603050405020304" pitchFamily="18" charset="0"/>
              </a:rPr>
              <a:t>を認め、</a:t>
            </a:r>
            <a:r>
              <a:rPr lang="ja-JP" altLang="en-US" sz="1200" dirty="0">
                <a:effectLst/>
                <a:ea typeface="游明朝" panose="02020400000000000000" pitchFamily="18" charset="-128"/>
                <a:cs typeface="Times New Roman" panose="02020603050405020304" pitchFamily="18" charset="0"/>
              </a:rPr>
              <a:t>全て</a:t>
            </a:r>
            <a:r>
              <a:rPr lang="ja-JP" altLang="ja-JP" sz="1200" dirty="0">
                <a:effectLst/>
                <a:ea typeface="游明朝" panose="02020400000000000000" pitchFamily="18" charset="-128"/>
                <a:cs typeface="Times New Roman" panose="02020603050405020304" pitchFamily="18" charset="0"/>
              </a:rPr>
              <a:t>の</a:t>
            </a:r>
            <a:r>
              <a:rPr lang="en-US" altLang="ja-JP" sz="12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altLang="ja-JP" sz="1200" dirty="0">
                <a:effectLst/>
                <a:ea typeface="游明朝" panose="02020400000000000000" pitchFamily="18" charset="-128"/>
                <a:cs typeface="Times New Roman" panose="02020603050405020304" pitchFamily="18" charset="0"/>
              </a:rPr>
              <a:t>と</a:t>
            </a:r>
            <a:r>
              <a:rPr lang="ja-JP" altLang="en-US" sz="1200" dirty="0">
                <a:effectLst/>
                <a:ea typeface="游明朝" panose="02020400000000000000" pitchFamily="18" charset="-128"/>
                <a:cs typeface="Times New Roman" panose="02020603050405020304" pitchFamily="18" charset="0"/>
              </a:rPr>
              <a:t>全ての</a:t>
            </a:r>
            <a:r>
              <a:rPr lang="ja-JP" altLang="ja-JP" sz="1200" dirty="0">
                <a:effectLst/>
                <a:ea typeface="游明朝" panose="02020400000000000000" pitchFamily="18" charset="-128"/>
                <a:cs typeface="Times New Roman" panose="02020603050405020304" pitchFamily="18" charset="0"/>
              </a:rPr>
              <a:t>被造物</a:t>
            </a:r>
            <a:r>
              <a:rPr lang="ja-JP" altLang="en-US" sz="1200" dirty="0">
                <a:effectLst/>
                <a:ea typeface="游明朝" panose="02020400000000000000" pitchFamily="18" charset="-128"/>
                <a:cs typeface="Times New Roman" panose="02020603050405020304" pitchFamily="18" charset="0"/>
              </a:rPr>
              <a:t>と</a:t>
            </a:r>
            <a:r>
              <a:rPr lang="ja-JP" altLang="ja-JP" sz="1200" dirty="0">
                <a:effectLst/>
                <a:ea typeface="游明朝" panose="02020400000000000000" pitchFamily="18" charset="-128"/>
                <a:cs typeface="Times New Roman" panose="02020603050405020304" pitchFamily="18" charset="0"/>
              </a:rPr>
              <a:t>の普遍的な</a:t>
            </a:r>
            <a:r>
              <a:rPr lang="en-US" altLang="ja-JP" sz="1200" dirty="0">
                <a:effectLst/>
                <a:latin typeface="游明朝" panose="02020400000000000000" pitchFamily="18" charset="-128"/>
                <a:ea typeface="游明朝" panose="02020400000000000000" pitchFamily="18" charset="-128"/>
                <a:cs typeface="Times New Roman" panose="02020603050405020304" pitchFamily="18" charset="0"/>
              </a:rPr>
              <a:t>communion</a:t>
            </a:r>
            <a:r>
              <a:rPr lang="ja-JP" altLang="ja-JP" sz="1200" dirty="0">
                <a:effectLst/>
                <a:ea typeface="游明朝" panose="02020400000000000000" pitchFamily="18" charset="-128"/>
                <a:cs typeface="Times New Roman" panose="02020603050405020304" pitchFamily="18" charset="0"/>
              </a:rPr>
              <a:t>に</a:t>
            </a:r>
            <a:r>
              <a:rPr lang="ja-JP" altLang="en-US" sz="1200" dirty="0">
                <a:effectLst/>
                <a:ea typeface="游明朝" panose="02020400000000000000" pitchFamily="18" charset="-128"/>
                <a:cs typeface="Times New Roman" panose="02020603050405020304" pitchFamily="18" charset="0"/>
              </a:rPr>
              <a:t>私達も親密に</a:t>
            </a:r>
            <a:r>
              <a:rPr lang="ja-JP" altLang="ja-JP" sz="1200" dirty="0">
                <a:effectLst/>
                <a:ea typeface="游明朝" panose="02020400000000000000" pitchFamily="18" charset="-128"/>
                <a:cs typeface="Times New Roman" panose="02020603050405020304" pitchFamily="18" charset="0"/>
              </a:rPr>
              <a:t>結ばれていることを感謝す</a:t>
            </a:r>
            <a:r>
              <a:rPr lang="ja-JP" altLang="en-US" sz="1200" dirty="0">
                <a:effectLst/>
                <a:ea typeface="游明朝" panose="02020400000000000000" pitchFamily="18" charset="-128"/>
                <a:cs typeface="Times New Roman" panose="02020603050405020304" pitchFamily="18" charset="0"/>
              </a:rPr>
              <a:t>る様になれば</a:t>
            </a:r>
            <a:r>
              <a:rPr lang="ja-JP" altLang="ja-JP" sz="1200" dirty="0">
                <a:effectLst/>
                <a:ea typeface="游明朝" panose="02020400000000000000" pitchFamily="18" charset="-128"/>
                <a:cs typeface="Times New Roman" panose="02020603050405020304" pitchFamily="18" charset="0"/>
              </a:rPr>
              <a:t>、「優しさにあふれる惜しみない</a:t>
            </a:r>
            <a:r>
              <a:rPr lang="ja-JP" altLang="en-US" sz="1200" dirty="0">
                <a:effectLst/>
                <a:ea typeface="游明朝" panose="02020400000000000000" pitchFamily="18" charset="-128"/>
                <a:cs typeface="Times New Roman" panose="02020603050405020304" pitchFamily="18" charset="0"/>
              </a:rPr>
              <a:t>ケア</a:t>
            </a:r>
            <a:r>
              <a:rPr lang="ja-JP" altLang="ja-JP" sz="1200" dirty="0">
                <a:effectLst/>
                <a:ea typeface="游明朝" panose="02020400000000000000" pitchFamily="18" charset="-128"/>
                <a:cs typeface="Times New Roman" panose="02020603050405020304" pitchFamily="18" charset="0"/>
              </a:rPr>
              <a:t>」</a:t>
            </a:r>
            <a:r>
              <a:rPr lang="en-US" altLang="ja-JP" sz="1200" dirty="0">
                <a:effectLst/>
                <a:ea typeface="游明朝" panose="02020400000000000000" pitchFamily="18" charset="-128"/>
                <a:cs typeface="Times New Roman" panose="02020603050405020304" pitchFamily="18" charset="0"/>
              </a:rPr>
              <a:t>(</a:t>
            </a:r>
            <a:r>
              <a:rPr lang="ja-JP" altLang="ja-JP" sz="1200" dirty="0">
                <a:effectLst/>
                <a:ea typeface="游明朝" panose="02020400000000000000" pitchFamily="18" charset="-128"/>
                <a:cs typeface="Times New Roman" panose="02020603050405020304" pitchFamily="18" charset="0"/>
              </a:rPr>
              <a:t>同</a:t>
            </a:r>
            <a:r>
              <a:rPr lang="en-US" altLang="ja-JP" sz="1200" dirty="0">
                <a:effectLst/>
                <a:ea typeface="游明朝" panose="02020400000000000000" pitchFamily="18" charset="-128"/>
                <a:cs typeface="Times New Roman" panose="02020603050405020304" pitchFamily="18" charset="0"/>
              </a:rPr>
              <a:t>220)</a:t>
            </a:r>
            <a:r>
              <a:rPr lang="ja-JP" altLang="ja-JP" sz="1200" dirty="0">
                <a:effectLst/>
                <a:ea typeface="游明朝" panose="02020400000000000000" pitchFamily="18" charset="-128"/>
                <a:cs typeface="Times New Roman" panose="02020603050405020304" pitchFamily="18" charset="0"/>
              </a:rPr>
              <a:t>が</a:t>
            </a:r>
            <a:r>
              <a:rPr lang="ja-JP" altLang="en-US" sz="1200" dirty="0">
                <a:effectLst/>
                <a:ea typeface="游明朝" panose="02020400000000000000" pitchFamily="18" charset="-128"/>
                <a:cs typeface="Times New Roman" panose="02020603050405020304" pitchFamily="18" charset="0"/>
              </a:rPr>
              <a:t>活性化されます。私達は、困窮する</a:t>
            </a:r>
            <a:r>
              <a:rPr lang="ja-JP" altLang="ja-JP" sz="1200" dirty="0">
                <a:effectLst/>
                <a:ea typeface="游明朝" panose="02020400000000000000" pitchFamily="18" charset="-128"/>
                <a:cs typeface="Times New Roman" panose="02020603050405020304" pitchFamily="18" charset="0"/>
              </a:rPr>
              <a:t>兄弟姉妹のうちに</a:t>
            </a:r>
            <a:r>
              <a:rPr lang="ja-JP" altLang="en-US" sz="1200" dirty="0">
                <a:effectLst/>
                <a:ea typeface="游明朝" panose="02020400000000000000" pitchFamily="18" charset="-128"/>
                <a:cs typeface="Times New Roman" panose="02020603050405020304" pitchFamily="18" charset="0"/>
              </a:rPr>
              <a:t>顕現している</a:t>
            </a:r>
            <a:r>
              <a:rPr lang="ja-JP" altLang="ja-JP" sz="1200" dirty="0">
                <a:effectLst/>
                <a:ea typeface="游明朝" panose="02020400000000000000" pitchFamily="18" charset="-128"/>
                <a:cs typeface="Times New Roman" panose="02020603050405020304" pitchFamily="18" charset="0"/>
              </a:rPr>
              <a:t>キリスト</a:t>
            </a:r>
            <a:r>
              <a:rPr lang="ja-JP" altLang="en-US" sz="1200" dirty="0">
                <a:effectLst/>
                <a:ea typeface="游明朝" panose="02020400000000000000" pitchFamily="18" charset="-128"/>
                <a:cs typeface="Times New Roman" panose="02020603050405020304" pitchFamily="18" charset="0"/>
              </a:rPr>
              <a:t>を認める様になります。そういった人</a:t>
            </a:r>
            <a:r>
              <a:rPr lang="ja-JP" altLang="ja-JP" sz="1200" dirty="0">
                <a:effectLst/>
                <a:ea typeface="游明朝" panose="02020400000000000000" pitchFamily="18" charset="-128"/>
                <a:cs typeface="Times New Roman" panose="02020603050405020304" pitchFamily="18" charset="0"/>
              </a:rPr>
              <a:t>に</a:t>
            </a:r>
            <a:r>
              <a:rPr lang="ja-JP" altLang="en-US" sz="1200" dirty="0">
                <a:effectLst/>
                <a:ea typeface="游明朝" panose="02020400000000000000" pitchFamily="18" charset="-128"/>
                <a:cs typeface="Times New Roman" panose="02020603050405020304" pitchFamily="18" charset="0"/>
              </a:rPr>
              <a:t>出会えばその</a:t>
            </a:r>
            <a:r>
              <a:rPr lang="ja-JP" altLang="ja-JP" sz="1200" dirty="0">
                <a:effectLst/>
                <a:ea typeface="游明朝" panose="02020400000000000000" pitchFamily="18" charset="-128"/>
                <a:cs typeface="Times New Roman" panose="02020603050405020304" pitchFamily="18" charset="0"/>
              </a:rPr>
              <a:t>叫び</a:t>
            </a:r>
            <a:r>
              <a:rPr lang="ja-JP" altLang="en-US" sz="1200" dirty="0">
                <a:effectLst/>
                <a:ea typeface="游明朝" panose="02020400000000000000" pitchFamily="18" charset="-128"/>
                <a:cs typeface="Times New Roman" panose="02020603050405020304" pitchFamily="18" charset="0"/>
              </a:rPr>
              <a:t>を聴き、その反響である地球</a:t>
            </a:r>
            <a:r>
              <a:rPr lang="ja-JP" altLang="ja-JP" sz="1200" dirty="0">
                <a:effectLst/>
                <a:ea typeface="游明朝" panose="02020400000000000000" pitchFamily="18" charset="-128"/>
                <a:cs typeface="Times New Roman" panose="02020603050405020304" pitchFamily="18" charset="0"/>
              </a:rPr>
              <a:t>の</a:t>
            </a:r>
            <a:r>
              <a:rPr lang="ja-JP" altLang="en-US" sz="1200" dirty="0">
                <a:effectLst/>
                <a:ea typeface="游明朝" panose="02020400000000000000" pitchFamily="18" charset="-128"/>
                <a:cs typeface="Times New Roman" panose="02020603050405020304" pitchFamily="18" charset="0"/>
              </a:rPr>
              <a:t>叫びにも</a:t>
            </a:r>
            <a:r>
              <a:rPr lang="ja-JP" altLang="ja-JP" sz="1200" dirty="0">
                <a:effectLst/>
                <a:ea typeface="游明朝" panose="02020400000000000000" pitchFamily="18" charset="-128"/>
                <a:cs typeface="Times New Roman" panose="02020603050405020304" pitchFamily="18" charset="0"/>
              </a:rPr>
              <a:t>耳を傾ける</a:t>
            </a:r>
            <a:r>
              <a:rPr lang="ja-JP" altLang="en-US" sz="1200" dirty="0">
                <a:effectLst/>
                <a:ea typeface="游明朝" panose="02020400000000000000" pitchFamily="18" charset="-128"/>
                <a:cs typeface="Times New Roman" panose="02020603050405020304" pitchFamily="18" charset="0"/>
              </a:rPr>
              <a:t>様になります</a:t>
            </a:r>
            <a:r>
              <a:rPr lang="en-US" altLang="ja-JP" sz="1200" dirty="0">
                <a:effectLst/>
                <a:ea typeface="游明朝" panose="02020400000000000000" pitchFamily="18" charset="-128"/>
                <a:cs typeface="Times New Roman" panose="02020603050405020304" pitchFamily="18" charset="0"/>
              </a:rPr>
              <a:t>(</a:t>
            </a:r>
            <a:r>
              <a:rPr lang="ja-JP" altLang="ja-JP" sz="1200" dirty="0">
                <a:effectLst/>
                <a:ea typeface="游明朝" panose="02020400000000000000" pitchFamily="18" charset="-128"/>
                <a:cs typeface="Times New Roman" panose="02020603050405020304" pitchFamily="18" charset="0"/>
              </a:rPr>
              <a:t>同</a:t>
            </a:r>
            <a:r>
              <a:rPr lang="en-US" altLang="ja-JP" sz="1200" dirty="0">
                <a:effectLst/>
                <a:ea typeface="游明朝" panose="02020400000000000000" pitchFamily="18" charset="-128"/>
                <a:cs typeface="Times New Roman" panose="02020603050405020304" pitchFamily="18" charset="0"/>
              </a:rPr>
              <a:t>49)</a:t>
            </a:r>
            <a:r>
              <a:rPr lang="ja-JP" altLang="ja-JP" sz="1200" dirty="0">
                <a:effectLst/>
                <a:ea typeface="游明朝" panose="02020400000000000000" pitchFamily="18" charset="-128"/>
                <a:cs typeface="Times New Roman" panose="02020603050405020304" pitchFamily="18" charset="0"/>
              </a:rPr>
              <a:t>。</a:t>
            </a:r>
            <a:endParaRPr lang="en-US" altLang="ja-JP" sz="1200" kern="100" dirty="0">
              <a:effectLst/>
              <a:latin typeface="+mn-ea"/>
              <a:cs typeface="Times New Roman" panose="02020603050405020304" pitchFamily="18" charset="0"/>
            </a:endParaRPr>
          </a:p>
          <a:p>
            <a:pPr marL="0" indent="0" algn="just">
              <a:buNone/>
            </a:pP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これらの叫びは、今とは</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別の</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コース</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同</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53)</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、即ち</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change</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を要求します。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心の内側から</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change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に動員された</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私達は、</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the restoration of relations with our gifts and capacities</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（私達一人ひとりの才能と潜在能力による</a:t>
            </a:r>
            <a:r>
              <a:rPr lang="en-US" altLang="ja-JP"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hlinkClick r:id="rId11">
                  <a:extLst>
                    <a:ext uri="{A12FA001-AC4F-418D-AE19-62706E023703}">
                      <ahyp:hlinkClr xmlns:ahyp="http://schemas.microsoft.com/office/drawing/2018/hyperlinkcolor" val="tx"/>
                    </a:ext>
                  </a:extLst>
                </a:hlinkClick>
              </a:rPr>
              <a:t>relations</a:t>
            </a:r>
            <a:r>
              <a:rPr lang="ja-JP" altLang="en-US" sz="1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を回復すること、訳補：多様な個性による社会の回復）</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に貢献できる</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ability</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、即ち社会を</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新たに生まれ変わらせる</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ability</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を持つようになります</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同</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19)</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。所謂</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”normality”</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に戻るのではありません。</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パンデミック前の</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normality</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は病んでいました。こ</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病気</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がパンデミックにより</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却って</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明らかになりました。</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さあ</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normality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に戻ろう</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いえ、</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ちがいます。そうではありません。その</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normality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は、不正義、</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不平等</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、環境破壊によって病んでい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た</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からです。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に求められる</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normality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目の見えない人は見え、足の不自由な人は歩き、重い皮膚病を患っている人は清くなり、耳の聞こえない人は聞こえ、死者は生き返り、貧しい人は福音</a:t>
            </a:r>
            <a:r>
              <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rPr>
              <a:t>を告げ知らさ</a:t>
            </a:r>
            <a:r>
              <a:rPr lang="ja-JP" altLang="en-US" sz="1200" kern="100">
                <a:effectLst/>
                <a:latin typeface="游明朝" panose="02020400000000000000" pitchFamily="18" charset="-128"/>
                <a:ea typeface="游明朝" panose="02020400000000000000" pitchFamily="18" charset="-128"/>
                <a:cs typeface="Times New Roman" panose="02020603050405020304" pitchFamily="18" charset="0"/>
              </a:rPr>
              <a:t>れ</a:t>
            </a:r>
            <a:r>
              <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rPr>
              <a:t>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マタイ</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11</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神の国の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normality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です。そこでは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誰</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もそっぽを向いて知らん</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ぷりなんてしません</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これが、</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change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の為に成すべき事柄です。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神の国の</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normality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においては、パンは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、全て</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の人に</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行き渡って十分</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であり</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social organization(</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社会組織</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は、所有と疎外と蓄積</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ではなく貢献と</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共用</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と分配に根差しています</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マタイ</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13</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ｰ</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21)</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0" indent="0" algn="just">
              <a:buNone/>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社会、家庭、</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近隣</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地区、町、</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即ち</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everyone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（全ての霊的存在）の</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前進</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able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にする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行い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は、自分自身を差し出すこと、与えることです。施しを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与える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のではなく、</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心身共に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自らを差し出す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行い</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即ち</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、利己主義や所有欲を遠ざける行いです。キリスト者としての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の行いは、機械的なものではなく、</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 human</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としての行い</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です。パンデミックがさらけ出したこの危機は</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new tools</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を機械的</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に</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用いるだけでは乗り越えられません。</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確かに</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new tools </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は</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とても</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重要</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であり</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を前に進ませてくれます。</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だから怖がってはいけません</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けれども</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この危機を乗り越えるのに必要なのは、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最新の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様々な機械的</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手段</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は沢山のことが</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capable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だけれども</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tenderness(</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優しさ</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だけは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incapable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だ、との認識です。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優しさこそがイエス</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の顕現の</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しるしです。</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他者に</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approach</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する。ともに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歩み、</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癒し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、助け、</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他者</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のために自らを犠牲にする</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。これらが大切です。</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endParaRPr lang="ja-JP" altLang="en-US" sz="6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3</a:t>
            </a:fld>
            <a:endParaRPr kumimoji="1" lang="ja-JP" altLang="en-US" dirty="0"/>
          </a:p>
        </p:txBody>
      </p:sp>
    </p:spTree>
    <p:extLst>
      <p:ext uri="{BB962C8B-B14F-4D97-AF65-F5344CB8AC3E}">
        <p14:creationId xmlns:p14="http://schemas.microsoft.com/office/powerpoint/2010/main" val="87732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0"/>
            <a:ext cx="9144000" cy="488460"/>
          </a:xfrm>
        </p:spPr>
        <p:txBody>
          <a:bodyPr>
            <a:noAutofit/>
          </a:bodyPr>
          <a:lstStyle/>
          <a:p>
            <a:pPr algn="ctr"/>
            <a:r>
              <a:rPr lang="ja-JP" altLang="en-US" sz="2000" b="1" dirty="0"/>
              <a:t>この地上世界全体は、</a:t>
            </a:r>
            <a:r>
              <a:rPr lang="en-US" altLang="ja-JP" sz="2000" b="1" dirty="0">
                <a:hlinkClick r:id="rId3"/>
              </a:rPr>
              <a:t>inequality</a:t>
            </a:r>
            <a:r>
              <a:rPr lang="ja-JP" altLang="en-US" sz="2000" b="1" dirty="0"/>
              <a:t> </a:t>
            </a:r>
            <a:r>
              <a:rPr lang="en-US" altLang="ja-JP" sz="2000" b="1" dirty="0"/>
              <a:t>(</a:t>
            </a:r>
            <a:r>
              <a:rPr lang="ja-JP" altLang="en-US" sz="2000" b="1" dirty="0"/>
              <a:t>不平等</a:t>
            </a:r>
            <a:r>
              <a:rPr lang="en-US" altLang="ja-JP" sz="2000" b="1" dirty="0"/>
              <a:t>)</a:t>
            </a:r>
            <a:r>
              <a:rPr lang="ja-JP" altLang="en-US" sz="2000" b="1" dirty="0"/>
              <a:t>によって支配されている。</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601541"/>
            <a:ext cx="4457700" cy="5459370"/>
          </a:xfrm>
        </p:spPr>
        <p:txBody>
          <a:bodyPr>
            <a:normAutofit fontScale="25000" lnSpcReduction="20000"/>
          </a:bodyPr>
          <a:lstStyle/>
          <a:p>
            <a:pPr marL="0" indent="0" algn="just">
              <a:lnSpc>
                <a:spcPct val="120000"/>
              </a:lnSpc>
              <a:buNone/>
            </a:pPr>
            <a:r>
              <a:rPr lang="en-US" altLang="ja-JP" sz="4800" b="0" i="0" dirty="0">
                <a:solidFill>
                  <a:srgbClr val="000000"/>
                </a:solidFill>
                <a:effectLst/>
                <a:latin typeface="Tahoma" panose="020B0604030504040204" pitchFamily="34" charset="0"/>
              </a:rPr>
              <a:t>Thus, that normality of the Kingdom of God is important: that bread may reach everyone, that social organization be based on contributing, sharing and distributing, with tenderness; not on possessing, excluding and accumulating. Because at the end of life, we will not take anything with us into the other life!</a:t>
            </a:r>
          </a:p>
          <a:p>
            <a:pPr marL="0" indent="0" algn="just">
              <a:lnSpc>
                <a:spcPct val="120000"/>
              </a:lnSpc>
              <a:buNone/>
            </a:pPr>
            <a:r>
              <a:rPr lang="en-US" altLang="ja-JP" sz="4800" b="0" i="0" dirty="0">
                <a:solidFill>
                  <a:srgbClr val="000000"/>
                </a:solidFill>
                <a:effectLst/>
                <a:latin typeface="Tahoma" panose="020B0604030504040204" pitchFamily="34" charset="0"/>
              </a:rPr>
              <a:t>A small </a:t>
            </a:r>
            <a:r>
              <a:rPr lang="en-US" altLang="ja-JP" sz="4800" b="0" i="1" dirty="0">
                <a:solidFill>
                  <a:srgbClr val="000000"/>
                </a:solidFill>
                <a:effectLst/>
                <a:latin typeface="Tahoma" panose="020B0604030504040204" pitchFamily="34" charset="0"/>
              </a:rPr>
              <a:t>virus </a:t>
            </a:r>
            <a:r>
              <a:rPr lang="en-US" altLang="ja-JP" sz="4800" b="0" i="0" dirty="0">
                <a:solidFill>
                  <a:srgbClr val="000000"/>
                </a:solidFill>
                <a:effectLst/>
                <a:latin typeface="Tahoma" panose="020B0604030504040204" pitchFamily="34" charset="0"/>
              </a:rPr>
              <a:t>continues to cause deep wounds and to expose our physical, social and spiritual vulnerabilities. </a:t>
            </a:r>
            <a:r>
              <a:rPr lang="en-US" altLang="ja-JP" sz="4800" b="0" i="0" dirty="0">
                <a:solidFill>
                  <a:srgbClr val="FF0000"/>
                </a:solidFill>
                <a:effectLst/>
                <a:latin typeface="Tahoma" panose="020B0604030504040204" pitchFamily="34" charset="0"/>
              </a:rPr>
              <a:t>It has laid bare the great inequality that reigns in the world</a:t>
            </a:r>
            <a:r>
              <a:rPr lang="en-US" altLang="ja-JP" sz="4800" b="0" i="0" dirty="0">
                <a:solidFill>
                  <a:srgbClr val="000000"/>
                </a:solidFill>
                <a:effectLst/>
                <a:latin typeface="Tahoma" panose="020B0604030504040204" pitchFamily="34" charset="0"/>
              </a:rPr>
              <a:t>: inequality of opportunity, of goods, of access to health care, of technology, education: millions of children cannot go to school, and so the list goes on. These injustices are neither natural nor inevitable. They are the work of man, they come from a model of growth detached from the deepest values. The waste of leftover food: with that waste one can feed everyone. And this has made many people lose hope and has increased uncertainty and anguish. This is why, to emerge from the pandemic, we must find the cure not only for the coronavirus — which is important! — but also for the great human and socio-economic viruses. They must not be concealed by whitewashing them so that they cannot be seen. And certainly we cannot expect the economic model that underlies unfair and unsustainable development to solve our problems. It has not and will not do so, because it cannot do so, </a:t>
            </a:r>
            <a:r>
              <a:rPr lang="en-US" altLang="ja-JP" sz="4800" b="0" i="0" dirty="0">
                <a:effectLst/>
                <a:latin typeface="Tahoma" panose="020B0604030504040204" pitchFamily="34" charset="0"/>
              </a:rPr>
              <a:t>even though some false prophets continue to promise the “trickle-down effect” that never comes (“Trickle-down effect” in English, “</a:t>
            </a:r>
            <a:r>
              <a:rPr lang="en-US" altLang="ja-JP" sz="4800" b="0" i="1" dirty="0" err="1">
                <a:effectLst/>
                <a:latin typeface="Tahoma" panose="020B0604030504040204" pitchFamily="34" charset="0"/>
              </a:rPr>
              <a:t>derrame</a:t>
            </a:r>
            <a:r>
              <a:rPr lang="en-US" altLang="ja-JP" sz="4800" b="0" i="0" dirty="0">
                <a:effectLst/>
                <a:latin typeface="Tahoma" panose="020B0604030504040204" pitchFamily="34" charset="0"/>
              </a:rPr>
              <a:t>” in Spanish (cf. Apostolic Exhortation </a:t>
            </a:r>
            <a:r>
              <a:rPr lang="en-US" altLang="ja-JP" sz="4800" b="0" i="1" dirty="0">
                <a:effectLst/>
                <a:latin typeface="Tahoma" panose="020B0604030504040204" pitchFamily="34" charset="0"/>
                <a:hlinkClick r:id="rId4">
                  <a:extLst>
                    <a:ext uri="{A12FA001-AC4F-418D-AE19-62706E023703}">
                      <ahyp:hlinkClr xmlns:ahyp="http://schemas.microsoft.com/office/drawing/2018/hyperlinkcolor" val="tx"/>
                    </a:ext>
                  </a:extLst>
                </a:hlinkClick>
              </a:rPr>
              <a:t>Evangelii Gaudium</a:t>
            </a:r>
            <a:r>
              <a:rPr lang="en-US" altLang="ja-JP" sz="4800" b="0" i="0" dirty="0">
                <a:effectLst/>
                <a:latin typeface="Tahoma" panose="020B0604030504040204" pitchFamily="34" charset="0"/>
              </a:rPr>
              <a:t>, 54). You yourselves have heard the theory of the glass: the important thing is that the glass become full and then overflow to the poor and to others, and they receive wealth. But there is a phenomenon: the glass begins to fill up and when it is almost full it grows, it grows and grows, and the trickling down never happens.</a:t>
            </a:r>
            <a:r>
              <a:rPr lang="en-US" altLang="ja-JP" sz="4800" b="0" i="0" dirty="0">
                <a:solidFill>
                  <a:srgbClr val="FF0000"/>
                </a:solidFill>
                <a:effectLst/>
                <a:latin typeface="Tahoma" panose="020B0604030504040204" pitchFamily="34" charset="0"/>
              </a:rPr>
              <a:t> </a:t>
            </a:r>
            <a:r>
              <a:rPr lang="en-US" altLang="ja-JP" sz="4800" b="0" i="0" dirty="0">
                <a:effectLst/>
                <a:latin typeface="Tahoma" panose="020B0604030504040204" pitchFamily="34" charset="0"/>
              </a:rPr>
              <a:t>We must be careful.</a:t>
            </a:r>
          </a:p>
          <a:p>
            <a:pPr marL="0" indent="0" algn="just">
              <a:lnSpc>
                <a:spcPct val="120000"/>
              </a:lnSpc>
              <a:buNone/>
            </a:pPr>
            <a:endParaRPr lang="en-US" altLang="ja-JP" sz="44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457700" y="582864"/>
            <a:ext cx="4686300" cy="5364966"/>
          </a:xfrm>
        </p:spPr>
        <p:txBody>
          <a:bodyPr>
            <a:noAutofit/>
          </a:bodyPr>
          <a:lstStyle/>
          <a:p>
            <a:pPr marL="0" indent="0" algn="just">
              <a:lnSpc>
                <a:spcPct val="100000"/>
              </a:lnSpc>
              <a:buNone/>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私達はこの世の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life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を終えた後</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the other life</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に何も</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持って行けません！　ですから、</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神の国の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normality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が重要</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なのです。（訳補：どうかこの世においても）</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パン</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が全ての</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人に行き渡り</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ますように。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社会</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組織</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が、</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支配と排除</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と</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蓄財</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の上に</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ではなく</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貢献と</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共用と</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分配</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の上に築かれますように。そして</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優しさ</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を持ちますように</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lnSpc>
                <a:spcPct val="100000"/>
              </a:lnSpc>
              <a:buNone/>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微小な</a:t>
            </a:r>
            <a:r>
              <a:rPr lang="ja-JP" altLang="ja-JP" sz="1200" i="1" kern="100" dirty="0">
                <a:effectLst/>
                <a:latin typeface="游明朝" panose="02020400000000000000" pitchFamily="18" charset="-128"/>
                <a:ea typeface="游明朝" panose="02020400000000000000" pitchFamily="18" charset="-128"/>
                <a:cs typeface="Times New Roman" panose="02020603050405020304" pitchFamily="18" charset="0"/>
              </a:rPr>
              <a:t>ウイルス</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社会に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深い傷を与え、</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physical, social and spiritual vulnerabilities</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露呈させ</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続けています。</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この</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地上</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世界</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全体が</a:t>
            </a:r>
            <a:r>
              <a:rPr lang="en-US"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inequality</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によって支配されていることを顕わに</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し</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ています。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例えば、機会の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inequality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goods</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inequality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、医療</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ケアを受ける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inequality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technology</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inequality</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、そして教育</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数えきれないほど多くの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子供達</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が学校に通うことができずにいます。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更にこの悲しいリストは続きます。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こうした</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不正義</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は、自然に起きるものでも避けられないものでもありません。</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れは</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人間の仕業</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(the work of man)</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。即ち、人が心の奥底に持つ本来の</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価値観</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見失って成長</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モデル</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作ってしまったことの帰結です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例えば余剰食品の廃棄。実は、捨てなければ全ての人に食品が行き渡ります。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こうした状況により多くの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が希望を失い、不安と苦悩をつのらせています。ですから、このパンデミックを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乗り越える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には、新型コロナウイルスの治療法</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それ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も</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とても大切です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が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だけでなく、人間性と社会経済を襲う強力なウイルスの治療法も見いださなければなりません。それらの問題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をもみ消して</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見えなくし隠</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してはいけません</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。ましてや、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unfair</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で持続不可能な発展に基づく</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現行</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経済モデルが、問題を解決</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してくれる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と期待することなどできません。そんなことは起きませんでしたし、これからも起きません。なぜならそれは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不可能なことだからです。確かに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偽の預言者</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達</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が「トリクルダウン効果」</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なるものを</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主張し続け</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ています。しかしながらそれは決して起きません。</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コップの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経済</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理論を皆さんも聞いたことがあるかと思います。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これ</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は、コップが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満杯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になると、貧しい人や他の人々に滴り落ち、彼ら</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にも</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が行き渡ると</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いう</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経済理論</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です。しかし今、</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起きているのは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、コップが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満杯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近づきほぼ満杯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にな</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るやいなや</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、コップ</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のサイズが大きくなり出す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ために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、滴り落ちることなど決して</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起きないという現象</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私達は騙されないよう</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気をつけなければなりません。</a:t>
            </a:r>
          </a:p>
          <a:p>
            <a:pPr marL="0" indent="0" algn="just">
              <a:buNone/>
            </a:pPr>
            <a:endPar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4</a:t>
            </a:fld>
            <a:endParaRPr kumimoji="1" lang="ja-JP" altLang="en-US" dirty="0"/>
          </a:p>
        </p:txBody>
      </p:sp>
    </p:spTree>
    <p:extLst>
      <p:ext uri="{BB962C8B-B14F-4D97-AF65-F5344CB8AC3E}">
        <p14:creationId xmlns:p14="http://schemas.microsoft.com/office/powerpoint/2010/main" val="37780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8164" y="46038"/>
            <a:ext cx="9144000" cy="437966"/>
          </a:xfrm>
        </p:spPr>
        <p:txBody>
          <a:bodyPr>
            <a:noAutofit/>
          </a:bodyPr>
          <a:lstStyle/>
          <a:p>
            <a:pPr algn="ctr"/>
            <a:r>
              <a:rPr lang="ja-JP" altLang="en-US" sz="2000" b="1" dirty="0"/>
              <a:t>公平かつ衡平な社会</a:t>
            </a:r>
            <a:r>
              <a:rPr lang="en-US" altLang="ja-JP" sz="2000" b="1" dirty="0"/>
              <a:t>(a fair and </a:t>
            </a:r>
            <a:r>
              <a:rPr lang="en-US" altLang="ja-JP" sz="2000" b="1" dirty="0">
                <a:hlinkClick r:id="rId3"/>
              </a:rPr>
              <a:t>equitable</a:t>
            </a:r>
            <a:r>
              <a:rPr lang="en-US" altLang="ja-JP" sz="2000" b="1" dirty="0"/>
              <a:t> society)</a:t>
            </a:r>
            <a:r>
              <a:rPr lang="ja-JP" altLang="en-US" sz="2000" b="1" dirty="0"/>
              <a:t>こそがより健全な社会です。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8164" y="847872"/>
            <a:ext cx="4563836" cy="4457112"/>
          </a:xfrm>
        </p:spPr>
        <p:txBody>
          <a:bodyPr>
            <a:noAutofit/>
          </a:bodyPr>
          <a:lstStyle/>
          <a:p>
            <a:pPr marL="0" indent="0" algn="just">
              <a:buNone/>
            </a:pPr>
            <a:r>
              <a:rPr lang="en-US" altLang="ja-JP" sz="1400" b="0" i="0" dirty="0">
                <a:solidFill>
                  <a:srgbClr val="000000"/>
                </a:solidFill>
                <a:effectLst/>
                <a:latin typeface="Tahoma" panose="020B0604030504040204" pitchFamily="34" charset="0"/>
              </a:rPr>
              <a:t>We need to set to work urgently to generate good policies, to design systems of social organization that reward participation, care and generosity, rather than indifference, exploitation and particular interests. We must go ahead with tenderness. </a:t>
            </a:r>
            <a:r>
              <a:rPr lang="en-US" altLang="ja-JP" sz="1400" b="0" i="0" dirty="0">
                <a:solidFill>
                  <a:srgbClr val="FF0000"/>
                </a:solidFill>
                <a:effectLst/>
                <a:latin typeface="Tahoma" panose="020B0604030504040204" pitchFamily="34" charset="0"/>
              </a:rPr>
              <a:t>A fair and equitable society is a healthier society. </a:t>
            </a:r>
            <a:r>
              <a:rPr lang="en-US" altLang="ja-JP" sz="1400" b="0" i="0" dirty="0">
                <a:solidFill>
                  <a:srgbClr val="000000"/>
                </a:solidFill>
                <a:effectLst/>
                <a:latin typeface="Tahoma" panose="020B0604030504040204" pitchFamily="34" charset="0"/>
              </a:rPr>
              <a:t>A participatory society — where the “last” are taken into account just like the “first” — strengthens communion. A society where diversity is respected is much more resistant to any kind of virus.</a:t>
            </a:r>
          </a:p>
          <a:p>
            <a:pPr marL="0" indent="0" algn="just">
              <a:buNone/>
            </a:pPr>
            <a:r>
              <a:rPr lang="en-US" altLang="ja-JP" sz="1400" b="0" i="0" dirty="0">
                <a:solidFill>
                  <a:srgbClr val="000000"/>
                </a:solidFill>
                <a:effectLst/>
                <a:latin typeface="Tahoma" panose="020B0604030504040204" pitchFamily="34" charset="0"/>
              </a:rPr>
              <a:t>Let us place this healing journey under the protection of the Virgin Mary, Our Lady of Health. May she, who carried Jesus in her womb, help us to be trustful. Inspired by the Holy Spirit, we can work together for the Kingdom of God that Christ inaugurated in this world by coming among us. It is a Kingdom of light in the midst of darkness, of justice in the midst of so many outrages, of joy in the midst of so much pain, of healing and of salvation in the midst of sickness and death, of tenderness in the midst of hatred. May God grant us to “</a:t>
            </a:r>
            <a:r>
              <a:rPr lang="en-US" altLang="ja-JP" sz="1400" b="0" i="0" dirty="0" err="1">
                <a:solidFill>
                  <a:srgbClr val="000000"/>
                </a:solidFill>
                <a:effectLst/>
                <a:latin typeface="Tahoma" panose="020B0604030504040204" pitchFamily="34" charset="0"/>
              </a:rPr>
              <a:t>viralize</a:t>
            </a:r>
            <a:r>
              <a:rPr lang="en-US" altLang="ja-JP" sz="1400" b="0" i="0" dirty="0">
                <a:solidFill>
                  <a:srgbClr val="000000"/>
                </a:solidFill>
                <a:effectLst/>
                <a:latin typeface="Tahoma" panose="020B0604030504040204" pitchFamily="34" charset="0"/>
              </a:rPr>
              <a:t>” </a:t>
            </a:r>
            <a:r>
              <a:rPr lang="en-US" altLang="ja-JP" sz="1400" b="0" i="1" dirty="0">
                <a:solidFill>
                  <a:srgbClr val="000000"/>
                </a:solidFill>
                <a:effectLst/>
                <a:latin typeface="Tahoma" panose="020B0604030504040204" pitchFamily="34" charset="0"/>
              </a:rPr>
              <a:t>love</a:t>
            </a:r>
            <a:r>
              <a:rPr lang="en-US" altLang="ja-JP" sz="1400" b="0" i="0" dirty="0">
                <a:solidFill>
                  <a:srgbClr val="000000"/>
                </a:solidFill>
                <a:effectLst/>
                <a:latin typeface="Tahoma" panose="020B0604030504040204" pitchFamily="34" charset="0"/>
              </a:rPr>
              <a:t> and to “globalize” </a:t>
            </a:r>
            <a:r>
              <a:rPr lang="en-US" altLang="ja-JP" sz="1400" b="0" i="1" dirty="0">
                <a:solidFill>
                  <a:srgbClr val="000000"/>
                </a:solidFill>
                <a:effectLst/>
                <a:latin typeface="Tahoma" panose="020B0604030504040204" pitchFamily="34" charset="0"/>
              </a:rPr>
              <a:t>hope</a:t>
            </a:r>
            <a:r>
              <a:rPr lang="en-US" altLang="ja-JP" sz="1400" b="0" i="0" dirty="0">
                <a:solidFill>
                  <a:srgbClr val="000000"/>
                </a:solidFill>
                <a:effectLst/>
                <a:latin typeface="Tahoma" panose="020B0604030504040204" pitchFamily="34" charset="0"/>
              </a:rPr>
              <a:t> in the light of </a:t>
            </a:r>
            <a:r>
              <a:rPr lang="en-US" altLang="ja-JP" sz="1400" b="0" i="1" dirty="0">
                <a:solidFill>
                  <a:srgbClr val="000000"/>
                </a:solidFill>
                <a:effectLst/>
                <a:latin typeface="Tahoma" panose="020B0604030504040204" pitchFamily="34" charset="0"/>
              </a:rPr>
              <a:t>faith</a:t>
            </a:r>
            <a:r>
              <a:rPr lang="en-US" altLang="ja-JP" sz="1400" b="0" i="0" dirty="0">
                <a:solidFill>
                  <a:srgbClr val="000000"/>
                </a:solidFill>
                <a:effectLst/>
                <a:latin typeface="Tahoma" panose="020B0604030504040204" pitchFamily="34" charset="0"/>
              </a:rPr>
              <a:t>.</a:t>
            </a:r>
          </a:p>
          <a:p>
            <a:pPr marL="0" indent="0" algn="just">
              <a:lnSpc>
                <a:spcPct val="120000"/>
              </a:lnSpc>
              <a:buNone/>
            </a:pPr>
            <a:endParaRPr lang="ja-JP" altLang="en-US" sz="1050" dirty="0"/>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523014" y="847872"/>
            <a:ext cx="4620986" cy="6243367"/>
          </a:xfrm>
        </p:spPr>
        <p:txBody>
          <a:bodyPr>
            <a:noAutofit/>
          </a:bodyPr>
          <a:lstStyle/>
          <a:p>
            <a:pPr marL="0" indent="0" algn="just">
              <a:lnSpc>
                <a:spcPct val="100000"/>
              </a:lnSpc>
              <a:buNone/>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直ぐに仕事に取りかかる必要があります。</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good policies</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を生み出すために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即ち、</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無関心と搾取と一部の人の利益ではなく、</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社会参画</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ケア</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と寛容性を重視する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systems of social organization</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（社会組織に関する</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諸々の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システム）を制度設計する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ために、</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直ぐに仕事に取りかかる必要があります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優しさをもって歩まなければなりません。</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公平かつ</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衡平</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な社会</a:t>
            </a:r>
            <a:r>
              <a:rPr lang="en-US"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 fair and </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equitable </a:t>
            </a:r>
            <a:r>
              <a:rPr lang="en-US"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society)</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こそが</a:t>
            </a:r>
            <a:r>
              <a:rPr lang="ja-JP" altLang="en-US"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より</a:t>
            </a:r>
            <a:r>
              <a:rPr lang="ja-JP" alt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健全な社会です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誰もが社会参画</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する社会</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 participatory society)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the “last”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に対しても</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the “first”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と同じ</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考慮がなされる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社会</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communion</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をさらに強固にします。多様性を尊重する社会は、どんなウイルスに対しても耐性が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もっと</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ずっと強いのです。</a:t>
            </a:r>
          </a:p>
          <a:p>
            <a:pPr marL="0" indent="0" algn="just">
              <a:lnSpc>
                <a:spcPct val="100000"/>
              </a:lnSpc>
              <a:buNone/>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祈りましょう。</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癒し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地上の旅</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善き健康の</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聖母、おとめマリアの保護に</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委ね</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ましょう。</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が信頼</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し合える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よう、イエスをご胎</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内</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に宿し</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た</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マリアが助けてくださいますように。</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そして</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私達の一人となったキリストがこの地上世界に開示した</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神の国の</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為に、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聖霊</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inspire</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された私達が</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ともに働くことができます</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ように。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それは、闇の中にある光の国、多くの侮辱の中にある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justice</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の国、</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心痛</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の中にある喜びの国、病と死の中にある</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癒し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と救いの国、憎しみの中にある優しさの国。</a:t>
            </a:r>
            <a:r>
              <a:rPr lang="en-US" altLang="ja-JP" sz="1200" i="1" kern="100" dirty="0">
                <a:latin typeface="游明朝" panose="02020400000000000000" pitchFamily="18" charset="-128"/>
                <a:ea typeface="游明朝" panose="02020400000000000000" pitchFamily="18" charset="-128"/>
                <a:cs typeface="Times New Roman" panose="02020603050405020304" pitchFamily="18" charset="0"/>
              </a:rPr>
              <a:t>faith</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の光のもとに</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200" i="1" kern="100" dirty="0">
                <a:effectLst/>
                <a:latin typeface="游明朝" panose="02020400000000000000" pitchFamily="18" charset="-128"/>
                <a:ea typeface="游明朝" panose="02020400000000000000" pitchFamily="18" charset="-128"/>
                <a:cs typeface="Times New Roman" panose="02020603050405020304" pitchFamily="18" charset="0"/>
              </a:rPr>
              <a:t>love</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err="1">
                <a:effectLst/>
                <a:latin typeface="游明朝" panose="02020400000000000000" pitchFamily="18" charset="-128"/>
                <a:ea typeface="游明朝" panose="02020400000000000000" pitchFamily="18" charset="-128"/>
                <a:cs typeface="Times New Roman" panose="02020603050405020304" pitchFamily="18" charset="0"/>
              </a:rPr>
              <a:t>viralize</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目に見えない小さなものだけれど急激に広く浸透</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させ</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i="1" kern="100" dirty="0">
                <a:effectLst/>
                <a:latin typeface="游明朝" panose="02020400000000000000" pitchFamily="18" charset="-128"/>
                <a:ea typeface="游明朝" panose="02020400000000000000" pitchFamily="18" charset="-128"/>
                <a:cs typeface="Times New Roman" panose="02020603050405020304" pitchFamily="18" charset="0"/>
              </a:rPr>
              <a:t>hope</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“globalize” (</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地球全てに普及</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させるよう</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神</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私達に力を与えて下さることを祈りましょう</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361950" lvl="0" indent="-361950" algn="just">
              <a:buNone/>
              <a:tabLst>
                <a:tab pos="457200" algn="l"/>
              </a:tabLst>
            </a:pPr>
            <a:r>
              <a:rPr lang="en-US" altLang="ja-JP" sz="1200" dirty="0">
                <a:effectLst/>
                <a:ea typeface="游明朝" panose="02020400000000000000" pitchFamily="18" charset="-128"/>
                <a:cs typeface="Times New Roman" panose="02020603050405020304" pitchFamily="18" charset="0"/>
              </a:rPr>
              <a:t>(1)</a:t>
            </a:r>
            <a:r>
              <a:rPr lang="ja-JP" altLang="en-US" sz="1200" dirty="0">
                <a:effectLst/>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ベネディクト十六世</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教皇就任ミサ説教</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(2005</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、回勅『ラウダ―ト・シ』</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65</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1950" lvl="0" indent="-361950" algn="just">
              <a:buNone/>
              <a:tabLst>
                <a:tab pos="457200" algn="l"/>
              </a:tabLst>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英語では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trickle-down effect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。スペイン語では</a:t>
            </a:r>
            <a:r>
              <a:rPr lang="en-US" altLang="ja-JP" sz="1200" kern="100" dirty="0" err="1">
                <a:effectLst/>
                <a:latin typeface="游明朝" panose="02020400000000000000" pitchFamily="18" charset="-128"/>
                <a:ea typeface="游明朝" panose="02020400000000000000" pitchFamily="18" charset="-128"/>
                <a:cs typeface="Times New Roman" panose="02020603050405020304" pitchFamily="18" charset="0"/>
              </a:rPr>
              <a:t>derrame</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。（使徒的勧告『福音の喜び』</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54</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0" indent="0" algn="just">
              <a:buNone/>
            </a:pPr>
            <a:endParaRPr lang="ja-JP" altLang="ja-JP" sz="1100" kern="100" dirty="0">
              <a:effectLst/>
              <a:latin typeface="+mn-ea"/>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5</a:t>
            </a:fld>
            <a:endParaRPr kumimoji="1" lang="ja-JP" altLang="en-US" dirty="0"/>
          </a:p>
        </p:txBody>
      </p:sp>
    </p:spTree>
    <p:extLst>
      <p:ext uri="{BB962C8B-B14F-4D97-AF65-F5344CB8AC3E}">
        <p14:creationId xmlns:p14="http://schemas.microsoft.com/office/powerpoint/2010/main" val="222936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2257665" y="135864"/>
            <a:ext cx="6638685" cy="437966"/>
          </a:xfrm>
        </p:spPr>
        <p:txBody>
          <a:bodyPr>
            <a:noAutofit/>
          </a:bodyPr>
          <a:lstStyle/>
          <a:p>
            <a:pPr algn="ctr"/>
            <a:r>
              <a:rPr lang="ja-JP" altLang="en-US" sz="1600" b="1" dirty="0"/>
              <a:t>巻末に「カテケーシスの考察」として幾つか設問。その</a:t>
            </a:r>
            <a:r>
              <a:rPr lang="en-US" altLang="ja-JP" sz="1600" b="1" dirty="0"/>
              <a:t>6</a:t>
            </a:r>
            <a:r>
              <a:rPr lang="ja-JP" altLang="en-US" sz="1600" b="1" dirty="0"/>
              <a:t>は、</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1" y="2122234"/>
            <a:ext cx="4267200" cy="5927525"/>
          </a:xfrm>
        </p:spPr>
        <p:txBody>
          <a:bodyPr>
            <a:noAutofit/>
          </a:bodyPr>
          <a:lstStyle/>
          <a:p>
            <a:pPr algn="just">
              <a:lnSpc>
                <a:spcPts val="1300"/>
              </a:lnSpc>
              <a:buFont typeface="+mj-lt"/>
              <a:buAutoNum type="arabicPeriod" startAt="6"/>
            </a:pPr>
            <a:r>
              <a:rPr lang="en-US" altLang="ja-JP" sz="1060" b="0" i="0" dirty="0">
                <a:effectLst/>
                <a:latin typeface="Tahoma" panose="020B0604030504040204" pitchFamily="34" charset="0"/>
              </a:rPr>
              <a:t>Pope Francis is suggesting that the old economic models and systems have not delivered what the poorest and most vulnerable need,</a:t>
            </a:r>
            <a:r>
              <a:rPr lang="ja-JP" altLang="en-US" sz="1060" b="0" i="0" dirty="0">
                <a:effectLst/>
                <a:latin typeface="Tahoma" panose="020B0604030504040204" pitchFamily="34" charset="0"/>
              </a:rPr>
              <a:t> </a:t>
            </a:r>
            <a:r>
              <a:rPr lang="en-US" altLang="ja-JP" sz="1060" b="0" i="0" dirty="0">
                <a:effectLst/>
                <a:latin typeface="Tahoma" panose="020B0604030504040204" pitchFamily="34" charset="0"/>
              </a:rPr>
              <a:t>nor have they protected God's beautiful creation.</a:t>
            </a:r>
            <a:r>
              <a:rPr lang="ja-JP" altLang="en-US" sz="1060" b="0" i="0" dirty="0">
                <a:effectLst/>
                <a:latin typeface="Tahoma" panose="020B0604030504040204" pitchFamily="34" charset="0"/>
              </a:rPr>
              <a:t>   </a:t>
            </a:r>
            <a:r>
              <a:rPr lang="en-US" altLang="ja-JP" sz="1060" b="0" i="0" dirty="0">
                <a:effectLst/>
                <a:latin typeface="Tahoma" panose="020B0604030504040204" pitchFamily="34" charset="0"/>
              </a:rPr>
              <a:t>Can you imagine a new type of economic system?</a:t>
            </a:r>
            <a:r>
              <a:rPr lang="ja-JP" altLang="en-US" sz="1060" b="0" i="0" dirty="0">
                <a:effectLst/>
                <a:latin typeface="Tahoma" panose="020B0604030504040204" pitchFamily="34" charset="0"/>
              </a:rPr>
              <a:t>   </a:t>
            </a:r>
            <a:r>
              <a:rPr lang="en-US" altLang="ja-JP" sz="1060" b="0" i="0" dirty="0">
                <a:solidFill>
                  <a:srgbClr val="FF0000"/>
                </a:solidFill>
                <a:effectLst/>
                <a:latin typeface="Tahoma" panose="020B0604030504040204" pitchFamily="34" charset="0"/>
              </a:rPr>
              <a:t>What would it need to deliver</a:t>
            </a:r>
            <a:r>
              <a:rPr lang="en-US" altLang="ja-JP" sz="1060" b="0" i="0" dirty="0">
                <a:effectLst/>
                <a:latin typeface="Tahoma" panose="020B0604030504040204" pitchFamily="34" charset="0"/>
              </a:rPr>
              <a:t> for you,</a:t>
            </a:r>
            <a:r>
              <a:rPr lang="ja-JP" altLang="en-US" sz="1060" b="0" i="0" dirty="0">
                <a:effectLst/>
                <a:latin typeface="Tahoma" panose="020B0604030504040204" pitchFamily="34" charset="0"/>
              </a:rPr>
              <a:t> </a:t>
            </a:r>
            <a:r>
              <a:rPr lang="en-US" altLang="ja-JP" sz="1060" b="0" i="0" dirty="0">
                <a:effectLst/>
                <a:latin typeface="Tahoma" panose="020B0604030504040204" pitchFamily="34" charset="0"/>
              </a:rPr>
              <a:t>for people in your community and for our wonderful and precious world?</a:t>
            </a: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341341" y="2122234"/>
            <a:ext cx="4801451" cy="1619256"/>
          </a:xfrm>
        </p:spPr>
        <p:txBody>
          <a:bodyPr>
            <a:noAutofit/>
          </a:bodyPr>
          <a:lstStyle/>
          <a:p>
            <a:pPr marL="342900" indent="-342900" algn="just">
              <a:lnSpc>
                <a:spcPts val="1440"/>
              </a:lnSpc>
              <a:buFont typeface="+mj-lt"/>
              <a:buAutoNum type="arabicPeriod" startAt="6"/>
            </a:pP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従来の経済モデルあるいは経済システムでは、最困窮者や最も弱い立場の人々が必要としている何かが提供されてこなかった</a:t>
            </a:r>
            <a:r>
              <a:rPr lang="ja-JP" altLang="en-US" sz="1300" kern="100" dirty="0">
                <a:latin typeface="游ゴシック" panose="020B0400000000000000" pitchFamily="50" charset="-128"/>
                <a:cs typeface="Times New Roman" panose="02020603050405020304" pitchFamily="18" charset="0"/>
              </a:rPr>
              <a:t>、と教皇フランシスコは考えを陳べています。では皆さんは、新たなタイプの経済システムを想像できますか？　想像できたとして</a:t>
            </a:r>
            <a:r>
              <a:rPr lang="ja-JP" altLang="en-US" sz="1300" kern="100" dirty="0">
                <a:solidFill>
                  <a:srgbClr val="FF0000"/>
                </a:solidFill>
                <a:latin typeface="游ゴシック" panose="020B0400000000000000" pitchFamily="50" charset="-128"/>
                <a:cs typeface="Times New Roman" panose="02020603050405020304" pitchFamily="18" charset="0"/>
              </a:rPr>
              <a:t>その新たな経済システムは、いったい何を、</a:t>
            </a:r>
            <a:r>
              <a:rPr lang="ja-JP" altLang="en-US" sz="1300" kern="100" dirty="0">
                <a:latin typeface="游ゴシック" panose="020B0400000000000000" pitchFamily="50" charset="-128"/>
                <a:cs typeface="Times New Roman" panose="02020603050405020304" pitchFamily="18" charset="0"/>
              </a:rPr>
              <a:t>あなたのために、あなたの共同体の</a:t>
            </a:r>
            <a:r>
              <a:rPr lang="en-US" altLang="ja-JP" sz="1300" kern="100" dirty="0">
                <a:latin typeface="游ゴシック" panose="020B0400000000000000" pitchFamily="50" charset="-128"/>
                <a:cs typeface="Times New Roman" panose="02020603050405020304" pitchFamily="18" charset="0"/>
              </a:rPr>
              <a:t>people</a:t>
            </a:r>
            <a:r>
              <a:rPr lang="ja-JP" altLang="en-US" sz="1300" kern="100" dirty="0">
                <a:latin typeface="游ゴシック" panose="020B0400000000000000" pitchFamily="50" charset="-128"/>
                <a:cs typeface="Times New Roman" panose="02020603050405020304" pitchFamily="18" charset="0"/>
              </a:rPr>
              <a:t>ために、そしてこの素晴らしく不思議で貴重な地上世界のために、</a:t>
            </a:r>
            <a:r>
              <a:rPr lang="ja-JP" altLang="en-US" sz="1300" kern="100" dirty="0">
                <a:solidFill>
                  <a:srgbClr val="FF0000"/>
                </a:solidFill>
                <a:latin typeface="游ゴシック" panose="020B0400000000000000" pitchFamily="50" charset="-128"/>
                <a:cs typeface="Times New Roman" panose="02020603050405020304" pitchFamily="18" charset="0"/>
              </a:rPr>
              <a:t>提供する必要があるのでしょうか？</a:t>
            </a:r>
            <a:endParaRPr lang="ja-JP" altLang="ja-JP"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6</a:t>
            </a:fld>
            <a:endParaRPr kumimoji="1" lang="ja-JP" altLang="en-US" dirty="0"/>
          </a:p>
        </p:txBody>
      </p:sp>
      <p:pic>
        <p:nvPicPr>
          <p:cNvPr id="3" name="図 2">
            <a:extLst>
              <a:ext uri="{FF2B5EF4-FFF2-40B4-BE49-F238E27FC236}">
                <a16:creationId xmlns:a16="http://schemas.microsoft.com/office/drawing/2014/main" id="{93F32CEC-69B9-4414-8D43-363AED156591}"/>
              </a:ext>
            </a:extLst>
          </p:cNvPr>
          <p:cNvPicPr>
            <a:picLocks noChangeAspect="1"/>
          </p:cNvPicPr>
          <p:nvPr/>
        </p:nvPicPr>
        <p:blipFill>
          <a:blip r:embed="rId3"/>
          <a:stretch>
            <a:fillRect/>
          </a:stretch>
        </p:blipFill>
        <p:spPr>
          <a:xfrm>
            <a:off x="1521403" y="135864"/>
            <a:ext cx="1188241" cy="1882020"/>
          </a:xfrm>
          <a:prstGeom prst="rect">
            <a:avLst/>
          </a:prstGeom>
        </p:spPr>
      </p:pic>
    </p:spTree>
    <p:extLst>
      <p:ext uri="{BB962C8B-B14F-4D97-AF65-F5344CB8AC3E}">
        <p14:creationId xmlns:p14="http://schemas.microsoft.com/office/powerpoint/2010/main" val="71344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7B25FE0-E172-4D97-827E-F8B5F521C2CD}"/>
              </a:ext>
            </a:extLst>
          </p:cNvPr>
          <p:cNvPicPr>
            <a:picLocks noChangeAspect="1"/>
          </p:cNvPicPr>
          <p:nvPr/>
        </p:nvPicPr>
        <p:blipFill>
          <a:blip r:embed="rId2"/>
          <a:stretch>
            <a:fillRect/>
          </a:stretch>
        </p:blipFill>
        <p:spPr>
          <a:xfrm>
            <a:off x="743086" y="786829"/>
            <a:ext cx="7657825" cy="5571067"/>
          </a:xfrm>
          <a:prstGeom prst="rect">
            <a:avLst/>
          </a:prstGeom>
        </p:spPr>
      </p:pic>
      <p:sp>
        <p:nvSpPr>
          <p:cNvPr id="6" name="タイトル 5">
            <a:extLst>
              <a:ext uri="{FF2B5EF4-FFF2-40B4-BE49-F238E27FC236}">
                <a16:creationId xmlns:a16="http://schemas.microsoft.com/office/drawing/2014/main" id="{ECA95D21-33F8-4198-B4F8-CBBD5C25EE6E}"/>
              </a:ext>
            </a:extLst>
          </p:cNvPr>
          <p:cNvSpPr>
            <a:spLocks noGrp="1"/>
          </p:cNvSpPr>
          <p:nvPr>
            <p:ph type="title"/>
          </p:nvPr>
        </p:nvSpPr>
        <p:spPr>
          <a:xfrm>
            <a:off x="38818" y="77410"/>
            <a:ext cx="9066362" cy="984703"/>
          </a:xfrm>
        </p:spPr>
        <p:txBody>
          <a:bodyPr>
            <a:normAutofit/>
          </a:bodyPr>
          <a:lstStyle/>
          <a:p>
            <a:r>
              <a:rPr lang="ja-JP" altLang="en-US" sz="2800" dirty="0"/>
              <a:t>カテキズム</a:t>
            </a:r>
            <a:r>
              <a:rPr lang="en-US" altLang="ja-JP" sz="2800" dirty="0"/>
              <a:t>1420 1421 </a:t>
            </a:r>
            <a:r>
              <a:rPr lang="ja-JP" altLang="en-US" sz="2800" dirty="0"/>
              <a:t>悔悛の秘跡と病者への聖油の秘跡</a:t>
            </a:r>
          </a:p>
        </p:txBody>
      </p:sp>
      <p:sp>
        <p:nvSpPr>
          <p:cNvPr id="7" name="テキスト ボックス 6">
            <a:extLst>
              <a:ext uri="{FF2B5EF4-FFF2-40B4-BE49-F238E27FC236}">
                <a16:creationId xmlns:a16="http://schemas.microsoft.com/office/drawing/2014/main" id="{289BAD2E-21C1-4EB2-8E23-E2F8C3661DEE}"/>
              </a:ext>
            </a:extLst>
          </p:cNvPr>
          <p:cNvSpPr txBox="1"/>
          <p:nvPr/>
        </p:nvSpPr>
        <p:spPr>
          <a:xfrm>
            <a:off x="1680020" y="6357896"/>
            <a:ext cx="57839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82828"/>
                </a:solidFill>
                <a:effectLst/>
                <a:uLnTx/>
                <a:uFillTx/>
                <a:latin typeface="Meiryo" panose="020B0604030504040204" pitchFamily="50" charset="-128"/>
                <a:ea typeface="Meiryo" panose="020B0604030504040204" pitchFamily="50" charset="-128"/>
                <a:cs typeface="+mn-cs"/>
              </a:rPr>
              <a:t>ラテン語規範版：</a:t>
            </a:r>
            <a:r>
              <a:rPr kumimoji="1" lang="ja-JP" altLang="en-US" sz="1800" b="0" i="0" u="none" strike="noStrike" kern="1200" cap="none" spc="0" normalizeH="0" baseline="0" noProof="0" dirty="0">
                <a:ln>
                  <a:noFill/>
                </a:ln>
                <a:solidFill>
                  <a:srgbClr val="282828"/>
                </a:solidFill>
                <a:effectLst/>
                <a:uLnTx/>
                <a:uFillTx/>
                <a:latin typeface="Meiryo" panose="020B0604030504040204" pitchFamily="50" charset="-128"/>
                <a:ea typeface="Meiryo" panose="020B0604030504040204" pitchFamily="50" charset="-128"/>
                <a:cs typeface="+mn-cs"/>
                <a:hlinkClick r:id="rId3"/>
              </a:rPr>
              <a:t>ここ</a:t>
            </a:r>
            <a:r>
              <a:rPr kumimoji="1" lang="ja-JP" altLang="en-US" sz="1800" b="0" i="0" u="none" strike="noStrike" kern="1200" cap="none" spc="0" normalizeH="0" baseline="0" noProof="0" dirty="0">
                <a:ln>
                  <a:noFill/>
                </a:ln>
                <a:solidFill>
                  <a:srgbClr val="282828"/>
                </a:solidFill>
                <a:effectLst/>
                <a:uLnTx/>
                <a:uFillTx/>
                <a:latin typeface="Meiryo" panose="020B0604030504040204" pitchFamily="50" charset="-128"/>
                <a:ea typeface="Meiryo" panose="020B0604030504040204" pitchFamily="50" charset="-128"/>
                <a:cs typeface="+mn-cs"/>
              </a:rPr>
              <a:t>　　　　英語版</a:t>
            </a:r>
            <a:r>
              <a:rPr kumimoji="1" lang="en-US" altLang="ja-JP" sz="1800" b="0" i="0" u="none" strike="noStrike" kern="1200" cap="none" spc="0" normalizeH="0" baseline="0" noProof="0" dirty="0">
                <a:ln>
                  <a:noFill/>
                </a:ln>
                <a:solidFill>
                  <a:srgbClr val="282828"/>
                </a:solidFill>
                <a:effectLst/>
                <a:uLnTx/>
                <a:uFillTx/>
                <a:latin typeface="Meiryo" panose="020B0604030504040204" pitchFamily="50" charset="-128"/>
                <a:ea typeface="Meiryo" panose="020B0604030504040204" pitchFamily="50" charset="-128"/>
                <a:cs typeface="+mn-cs"/>
              </a:rPr>
              <a:t>(USCCB)</a:t>
            </a:r>
            <a:r>
              <a:rPr kumimoji="1" lang="ja-JP" altLang="en-US" sz="1800" b="0" i="0" u="none" strike="noStrike" kern="1200" cap="none" spc="0" normalizeH="0" baseline="0" noProof="0" dirty="0">
                <a:ln>
                  <a:noFill/>
                </a:ln>
                <a:solidFill>
                  <a:srgbClr val="282828"/>
                </a:solidFill>
                <a:effectLst/>
                <a:uLnTx/>
                <a:uFillTx/>
                <a:latin typeface="Meiryo" panose="020B0604030504040204" pitchFamily="50" charset="-128"/>
                <a:ea typeface="Meiryo" panose="020B0604030504040204" pitchFamily="50" charset="-128"/>
                <a:cs typeface="+mn-cs"/>
              </a:rPr>
              <a:t>：</a:t>
            </a:r>
            <a:r>
              <a:rPr kumimoji="1" lang="ja-JP" altLang="en-US" sz="1800" b="0" i="0" u="none" strike="noStrike" kern="1200" cap="none" spc="0" normalizeH="0" baseline="0" noProof="0" dirty="0">
                <a:ln>
                  <a:noFill/>
                </a:ln>
                <a:solidFill>
                  <a:srgbClr val="282828"/>
                </a:solidFill>
                <a:effectLst/>
                <a:uLnTx/>
                <a:uFillTx/>
                <a:latin typeface="Meiryo" panose="020B0604030504040204" pitchFamily="50" charset="-128"/>
                <a:ea typeface="Meiryo" panose="020B0604030504040204" pitchFamily="50" charset="-128"/>
                <a:cs typeface="+mn-cs"/>
                <a:hlinkClick r:id="rId4"/>
              </a:rPr>
              <a:t>ここ</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072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C2E57-42B8-46F9-8618-C6C0A1D336BB}"/>
              </a:ext>
            </a:extLst>
          </p:cNvPr>
          <p:cNvSpPr>
            <a:spLocks noGrp="1"/>
          </p:cNvSpPr>
          <p:nvPr>
            <p:ph type="title"/>
          </p:nvPr>
        </p:nvSpPr>
        <p:spPr/>
        <p:txBody>
          <a:bodyPr/>
          <a:lstStyle/>
          <a:p>
            <a:pPr algn="ctr"/>
            <a:r>
              <a:rPr kumimoji="1" lang="ja-JP" altLang="en-US" dirty="0"/>
              <a:t>カテキズム</a:t>
            </a:r>
            <a:r>
              <a:rPr kumimoji="1" lang="en-US" altLang="ja-JP" dirty="0"/>
              <a:t>1421</a:t>
            </a:r>
            <a:r>
              <a:rPr kumimoji="1" lang="ja-JP" altLang="en-US" dirty="0"/>
              <a:t>半訳</a:t>
            </a:r>
          </a:p>
        </p:txBody>
      </p:sp>
      <p:sp>
        <p:nvSpPr>
          <p:cNvPr id="3" name="コンテンツ プレースホルダー 2">
            <a:extLst>
              <a:ext uri="{FF2B5EF4-FFF2-40B4-BE49-F238E27FC236}">
                <a16:creationId xmlns:a16="http://schemas.microsoft.com/office/drawing/2014/main" id="{683B8928-CD5C-448E-96AE-AD97668B1DC0}"/>
              </a:ext>
            </a:extLst>
          </p:cNvPr>
          <p:cNvSpPr>
            <a:spLocks noGrp="1"/>
          </p:cNvSpPr>
          <p:nvPr>
            <p:ph idx="1"/>
          </p:nvPr>
        </p:nvSpPr>
        <p:spPr>
          <a:xfrm>
            <a:off x="189781" y="1690689"/>
            <a:ext cx="8954219" cy="4351338"/>
          </a:xfrm>
        </p:spPr>
        <p:txBody>
          <a:bodyPr>
            <a:normAutofit/>
          </a:bodyPr>
          <a:lstStyle/>
          <a:p>
            <a:pPr marL="0" indent="0">
              <a:buNone/>
            </a:pPr>
            <a:r>
              <a:rPr lang="en-US" altLang="ja-JP" dirty="0"/>
              <a:t>1421</a:t>
            </a:r>
            <a:r>
              <a:rPr lang="ja-JP" altLang="en-US" dirty="0"/>
              <a:t>：</a:t>
            </a:r>
            <a:endParaRPr lang="en-US" altLang="ja-JP" dirty="0"/>
          </a:p>
          <a:p>
            <a:pPr marL="0" indent="0" algn="just">
              <a:buNone/>
            </a:pPr>
            <a:r>
              <a:rPr lang="ja-JP" altLang="en-US" dirty="0"/>
              <a:t>主なるイエス・キリストは、私達の心と体の</a:t>
            </a:r>
            <a:r>
              <a:rPr lang="en-US" altLang="ja-JP" dirty="0"/>
              <a:t>physician</a:t>
            </a:r>
            <a:r>
              <a:rPr lang="ja-JP" altLang="en-US" dirty="0"/>
              <a:t>です。心を萎えさせる</a:t>
            </a:r>
            <a:r>
              <a:rPr lang="en-US" altLang="ja-JP" dirty="0"/>
              <a:t>sins</a:t>
            </a:r>
            <a:r>
              <a:rPr lang="ja-JP" altLang="en-US" dirty="0"/>
              <a:t>を赦し、体の健康を回復させます。また</a:t>
            </a:r>
            <a:r>
              <a:rPr lang="ja-JP" altLang="en-US" dirty="0">
                <a:solidFill>
                  <a:srgbClr val="FF0000"/>
                </a:solidFill>
              </a:rPr>
              <a:t>イエスは、彼が行った癒やしと救いの</a:t>
            </a:r>
            <a:r>
              <a:rPr lang="en-US" altLang="ja-JP" dirty="0">
                <a:solidFill>
                  <a:srgbClr val="FF0000"/>
                </a:solidFill>
              </a:rPr>
              <a:t>work</a:t>
            </a:r>
            <a:r>
              <a:rPr lang="ja-JP" altLang="en-US" dirty="0">
                <a:solidFill>
                  <a:srgbClr val="FF0000"/>
                </a:solidFill>
              </a:rPr>
              <a:t>を</a:t>
            </a:r>
            <a:r>
              <a:rPr lang="en-US" altLang="ja-JP" dirty="0">
                <a:solidFill>
                  <a:srgbClr val="FF0000"/>
                </a:solidFill>
              </a:rPr>
              <a:t>his Church</a:t>
            </a:r>
            <a:r>
              <a:rPr lang="ja-JP" altLang="en-US" dirty="0">
                <a:solidFill>
                  <a:srgbClr val="FF0000"/>
                </a:solidFill>
              </a:rPr>
              <a:t>が継続すること、つまり、聖霊の力によって教会の</a:t>
            </a:r>
            <a:r>
              <a:rPr lang="en-US" altLang="ja-JP" dirty="0">
                <a:solidFill>
                  <a:srgbClr val="FF0000"/>
                </a:solidFill>
              </a:rPr>
              <a:t>members</a:t>
            </a:r>
            <a:r>
              <a:rPr lang="ja-JP" altLang="en-US" dirty="0">
                <a:solidFill>
                  <a:srgbClr val="FF0000"/>
                </a:solidFill>
              </a:rPr>
              <a:t>がこの</a:t>
            </a:r>
            <a:r>
              <a:rPr lang="en-US" altLang="ja-JP" dirty="0">
                <a:solidFill>
                  <a:srgbClr val="FF0000"/>
                </a:solidFill>
              </a:rPr>
              <a:t>work</a:t>
            </a:r>
            <a:r>
              <a:rPr lang="ja-JP" altLang="en-US" dirty="0">
                <a:solidFill>
                  <a:srgbClr val="FF0000"/>
                </a:solidFill>
              </a:rPr>
              <a:t>を引き継ぐことを意図していました。</a:t>
            </a:r>
            <a:r>
              <a:rPr lang="ja-JP" altLang="en-US" dirty="0"/>
              <a:t>これが、癒やしに関する二つの秘跡、即ち、悔悛の秘跡と病者への聖油の秘跡の意義目的です。</a:t>
            </a:r>
          </a:p>
          <a:p>
            <a:pPr marL="0" indent="0">
              <a:buNone/>
            </a:pPr>
            <a:endParaRPr lang="ja-JP" altLang="en-US" dirty="0"/>
          </a:p>
        </p:txBody>
      </p:sp>
    </p:spTree>
    <p:extLst>
      <p:ext uri="{BB962C8B-B14F-4D97-AF65-F5344CB8AC3E}">
        <p14:creationId xmlns:p14="http://schemas.microsoft.com/office/powerpoint/2010/main" val="8306912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41827</TotalTime>
  <Words>4389</Words>
  <Application>Microsoft Office PowerPoint</Application>
  <PresentationFormat>画面に合わせる (4:3)</PresentationFormat>
  <Paragraphs>63</Paragraphs>
  <Slides>8</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8</vt:i4>
      </vt:variant>
    </vt:vector>
  </HeadingPairs>
  <TitlesOfParts>
    <vt:vector size="18" baseType="lpstr">
      <vt:lpstr>Meiryo UI</vt:lpstr>
      <vt:lpstr>Meiryo</vt:lpstr>
      <vt:lpstr>游ゴシック</vt:lpstr>
      <vt:lpstr>游ゴシック Light</vt:lpstr>
      <vt:lpstr>游明朝</vt:lpstr>
      <vt:lpstr>Arial</vt:lpstr>
      <vt:lpstr>Arial Narrow</vt:lpstr>
      <vt:lpstr>Tahoma</vt:lpstr>
      <vt:lpstr>Office テーマ</vt:lpstr>
      <vt:lpstr>1_Office テーマ</vt:lpstr>
      <vt:lpstr>真生会館 学び合いの会 分科会 教皇フランシスコの思想   新カテケーシス：この地上世界を癒すために</vt:lpstr>
      <vt:lpstr>イエスは、彼の愛し方と癒し方（ルカ10･1-9、ヨハネ15･9-17）を行うのに必要なgifts（才能、賜物）、つまり、 人種や言語や民族を区別せずに全ての人をケアするために必要なgifts、これを私達にも与えて下さいます。</vt:lpstr>
      <vt:lpstr>神は、御心の内に私達をconceiveされた。(中略) またどの被造物も、創造主である神を私達に物語る何かを持っている。</vt:lpstr>
      <vt:lpstr>この地上世界全体は、inequality (不平等)によって支配されている。</vt:lpstr>
      <vt:lpstr>公平かつ衡平な社会(a fair and equitable society)こそがより健全な社会です。</vt:lpstr>
      <vt:lpstr>巻末に「カテケーシスの考察」として幾つか設問。その6は、</vt:lpstr>
      <vt:lpstr>カテキズム1420 1421 悔悛の秘跡と病者への聖油の秘跡</vt:lpstr>
      <vt:lpstr>カテキズム1421半訳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新カテケーシス：この地上世界を癒すために　 1．はじめに 2．倫理的に健全な経済学</dc:title>
  <dc:creator>Saito Jun</dc:creator>
  <cp:lastModifiedBy>Saito Jun</cp:lastModifiedBy>
  <cp:revision>352</cp:revision>
  <dcterms:created xsi:type="dcterms:W3CDTF">2021-02-16T08:49:13Z</dcterms:created>
  <dcterms:modified xsi:type="dcterms:W3CDTF">2021-11-21T06:50:47Z</dcterms:modified>
</cp:coreProperties>
</file>